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73" r:id="rId10"/>
    <p:sldId id="269" r:id="rId11"/>
    <p:sldId id="264" r:id="rId12"/>
    <p:sldId id="270" r:id="rId13"/>
    <p:sldId id="265" r:id="rId14"/>
    <p:sldId id="271" r:id="rId15"/>
    <p:sldId id="272" r:id="rId16"/>
    <p:sldId id="266" r:id="rId17"/>
    <p:sldId id="267" r:id="rId18"/>
    <p:sldId id="268" r:id="rId19"/>
  </p:sldIdLst>
  <p:sldSz cx="18288000" cy="10287000"/>
  <p:notesSz cx="6858000" cy="9144000"/>
  <p:embeddedFontLst>
    <p:embeddedFont>
      <p:font typeface="Open Sans" panose="020B0606030504020204" pitchFamily="34" charset="0"/>
      <p:regular r:id="rId21"/>
      <p:bold r:id="rId22"/>
      <p:italic r:id="rId23"/>
      <p:boldItalic r:id="rId24"/>
    </p:embeddedFont>
    <p:embeddedFont>
      <p:font typeface="Quattrocento Sans" panose="020B0502050000020003" pitchFamily="34" charset="0"/>
      <p:regular r:id="rId25"/>
      <p:bold r:id="rId26"/>
      <p:italic r:id="rId27"/>
      <p:boldItalic r:id="rId28"/>
    </p:embeddedFont>
    <p:embeddedFont>
      <p:font typeface="Raleway" pitchFamily="2" charset="0"/>
      <p:regular r:id="rId29"/>
      <p:bold r:id="rId30"/>
      <p:italic r:id="rId31"/>
      <p:boldItalic r:id="rId32"/>
    </p:embeddedFont>
    <p:embeddedFont>
      <p:font typeface="Raleway Black" pitchFamily="2" charset="0"/>
      <p:bold r:id="rId33"/>
      <p:boldItalic r:id="rId34"/>
    </p:embeddedFont>
    <p:embeddedFont>
      <p:font typeface="Roboto" panose="02000000000000000000" pitchFamily="2" charset="0"/>
      <p:regular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6" roundtripDataSignature="AMtx7mhVuHWWdSOouJZfrvs88OsVf0T2F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BB5AE2E-551A-4F6D-ADD8-30E5675E80A2}">
  <a:tblStyle styleId="{8BB5AE2E-551A-4F6D-ADD8-30E5675E80A2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CF4"/>
          </a:solidFill>
        </a:fill>
      </a:tcStyle>
    </a:wholeTbl>
    <a:band1H>
      <a:tcTxStyle/>
      <a:tcStyle>
        <a:tcBdr/>
        <a:fill>
          <a:solidFill>
            <a:srgbClr val="CFD7E7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FD7E7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2450" autoAdjust="0"/>
  </p:normalViewPr>
  <p:slideViewPr>
    <p:cSldViewPr snapToGrid="0">
      <p:cViewPr>
        <p:scale>
          <a:sx n="50" d="100"/>
          <a:sy n="50" d="100"/>
        </p:scale>
        <p:origin x="1404" y="168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9" Type="http://schemas.openxmlformats.org/officeDocument/2006/relationships/theme" Target="theme/theme1.xml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customschemas.google.com/relationships/presentationmetadata" Target="meta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font" Target="fonts/font15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>
          <a:extLst>
            <a:ext uri="{FF2B5EF4-FFF2-40B4-BE49-F238E27FC236}">
              <a16:creationId xmlns:a16="http://schemas.microsoft.com/office/drawing/2014/main" id="{ADDE0501-4062-933B-C32F-414F1AA6B6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8:notes">
            <a:extLst>
              <a:ext uri="{FF2B5EF4-FFF2-40B4-BE49-F238E27FC236}">
                <a16:creationId xmlns:a16="http://schemas.microsoft.com/office/drawing/2014/main" id="{4E96ADC4-C3E9-E85C-9548-51FE793443B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1" name="Google Shape;171;p8:notes">
            <a:extLst>
              <a:ext uri="{FF2B5EF4-FFF2-40B4-BE49-F238E27FC236}">
                <a16:creationId xmlns:a16="http://schemas.microsoft.com/office/drawing/2014/main" id="{8D30CF74-D0B1-9B43-84A6-F0D71456514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692987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Make sure to explain what each score means briefly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Mention different data structures between datasets</a:t>
            </a:r>
            <a:endParaRPr dirty="0"/>
          </a:p>
        </p:txBody>
      </p:sp>
      <p:sp>
        <p:nvSpPr>
          <p:cNvPr id="219" name="Google Shape;219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>
          <a:extLst>
            <a:ext uri="{FF2B5EF4-FFF2-40B4-BE49-F238E27FC236}">
              <a16:creationId xmlns:a16="http://schemas.microsoft.com/office/drawing/2014/main" id="{D4C60F99-7780-5B8C-2D13-0CFE90C2DA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9:notes">
            <a:extLst>
              <a:ext uri="{FF2B5EF4-FFF2-40B4-BE49-F238E27FC236}">
                <a16:creationId xmlns:a16="http://schemas.microsoft.com/office/drawing/2014/main" id="{4D5B36DA-269A-7B30-1477-AB3D4769912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Make sure to explain what each score means briefly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Mention different data structures between datasets</a:t>
            </a:r>
            <a:endParaRPr dirty="0"/>
          </a:p>
        </p:txBody>
      </p:sp>
      <p:sp>
        <p:nvSpPr>
          <p:cNvPr id="219" name="Google Shape;219;p9:notes">
            <a:extLst>
              <a:ext uri="{FF2B5EF4-FFF2-40B4-BE49-F238E27FC236}">
                <a16:creationId xmlns:a16="http://schemas.microsoft.com/office/drawing/2014/main" id="{6DFD301B-0295-F367-8360-1A799A94665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534581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PubMed similar to Cora</a:t>
            </a:r>
            <a:br>
              <a:rPr lang="en-US" dirty="0"/>
            </a:br>
            <a:endParaRPr dirty="0"/>
          </a:p>
        </p:txBody>
      </p:sp>
      <p:sp>
        <p:nvSpPr>
          <p:cNvPr id="237" name="Google Shape;23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>
          <a:extLst>
            <a:ext uri="{FF2B5EF4-FFF2-40B4-BE49-F238E27FC236}">
              <a16:creationId xmlns:a16="http://schemas.microsoft.com/office/drawing/2014/main" id="{2136043B-8700-4FDC-C174-FF2CFA4C88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0:notes">
            <a:extLst>
              <a:ext uri="{FF2B5EF4-FFF2-40B4-BE49-F238E27FC236}">
                <a16:creationId xmlns:a16="http://schemas.microsoft.com/office/drawing/2014/main" id="{32DCDE2B-D3F8-DC78-FF0A-A57F06F24E7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PubMed similar to Cora</a:t>
            </a:r>
            <a:br>
              <a:rPr lang="en-US" dirty="0"/>
            </a:br>
            <a:endParaRPr dirty="0"/>
          </a:p>
        </p:txBody>
      </p:sp>
      <p:sp>
        <p:nvSpPr>
          <p:cNvPr id="237" name="Google Shape;237;p10:notes">
            <a:extLst>
              <a:ext uri="{FF2B5EF4-FFF2-40B4-BE49-F238E27FC236}">
                <a16:creationId xmlns:a16="http://schemas.microsoft.com/office/drawing/2014/main" id="{691D09DA-0F2B-2704-9CE4-7CE5EB1B8B4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747182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>
          <a:extLst>
            <a:ext uri="{FF2B5EF4-FFF2-40B4-BE49-F238E27FC236}">
              <a16:creationId xmlns:a16="http://schemas.microsoft.com/office/drawing/2014/main" id="{E7B5083B-FE24-64E7-4710-FECE46C26C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11:notes">
            <a:extLst>
              <a:ext uri="{FF2B5EF4-FFF2-40B4-BE49-F238E27FC236}">
                <a16:creationId xmlns:a16="http://schemas.microsoft.com/office/drawing/2014/main" id="{86596B85-3CDF-0203-782A-90C2B8513A9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PubMed similar to Cora</a:t>
            </a:r>
            <a:br>
              <a:rPr lang="en-US" b="1" dirty="0"/>
            </a:br>
            <a:endParaRPr b="1" dirty="0"/>
          </a:p>
        </p:txBody>
      </p:sp>
      <p:sp>
        <p:nvSpPr>
          <p:cNvPr id="254" name="Google Shape;254;p11:notes">
            <a:extLst>
              <a:ext uri="{FF2B5EF4-FFF2-40B4-BE49-F238E27FC236}">
                <a16:creationId xmlns:a16="http://schemas.microsoft.com/office/drawing/2014/main" id="{AEC8996E-7A94-1389-4747-EF21B27EF7A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170251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PubMed similar to Cora</a:t>
            </a:r>
            <a:br>
              <a:rPr lang="en-US" b="1" dirty="0"/>
            </a:br>
            <a:endParaRPr b="1" dirty="0"/>
          </a:p>
        </p:txBody>
      </p:sp>
      <p:sp>
        <p:nvSpPr>
          <p:cNvPr id="254" name="Google Shape;254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>
          <a:extLst>
            <a:ext uri="{FF2B5EF4-FFF2-40B4-BE49-F238E27FC236}">
              <a16:creationId xmlns:a16="http://schemas.microsoft.com/office/drawing/2014/main" id="{A673B4F9-9A38-7811-2698-EF76F076B8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8:notes">
            <a:extLst>
              <a:ext uri="{FF2B5EF4-FFF2-40B4-BE49-F238E27FC236}">
                <a16:creationId xmlns:a16="http://schemas.microsoft.com/office/drawing/2014/main" id="{5ACE7D31-0C9F-330B-6174-559060E8614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8:notes">
            <a:extLst>
              <a:ext uri="{FF2B5EF4-FFF2-40B4-BE49-F238E27FC236}">
                <a16:creationId xmlns:a16="http://schemas.microsoft.com/office/drawing/2014/main" id="{8489F2FC-1263-1249-C1B5-347A58B930C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472796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1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1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4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2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5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5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2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6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6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1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1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8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8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1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9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9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19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1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20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20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20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20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2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2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2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2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22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2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2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3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3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3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2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2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/>
          <p:nvPr/>
        </p:nvSpPr>
        <p:spPr>
          <a:xfrm>
            <a:off x="4186385" y="-282786"/>
            <a:ext cx="14391979" cy="575097"/>
          </a:xfrm>
          <a:custGeom>
            <a:avLst/>
            <a:gdLst/>
            <a:ahLst/>
            <a:cxnLst/>
            <a:rect l="l" t="t" r="r" b="b"/>
            <a:pathLst>
              <a:path w="5250233" h="209797" extrusionOk="0">
                <a:moveTo>
                  <a:pt x="0" y="0"/>
                </a:moveTo>
                <a:lnTo>
                  <a:pt x="5250233" y="0"/>
                </a:lnTo>
                <a:lnTo>
                  <a:pt x="5250233" y="209797"/>
                </a:lnTo>
                <a:lnTo>
                  <a:pt x="0" y="209797"/>
                </a:lnTo>
                <a:close/>
              </a:path>
            </a:pathLst>
          </a:custGeom>
          <a:solidFill>
            <a:srgbClr val="62DBD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85;p1"/>
          <p:cNvSpPr/>
          <p:nvPr/>
        </p:nvSpPr>
        <p:spPr>
          <a:xfrm>
            <a:off x="-290364" y="-282786"/>
            <a:ext cx="4181180" cy="575097"/>
          </a:xfrm>
          <a:custGeom>
            <a:avLst/>
            <a:gdLst/>
            <a:ahLst/>
            <a:cxnLst/>
            <a:rect l="l" t="t" r="r" b="b"/>
            <a:pathLst>
              <a:path w="1525306" h="209797" extrusionOk="0">
                <a:moveTo>
                  <a:pt x="0" y="0"/>
                </a:moveTo>
                <a:lnTo>
                  <a:pt x="1525306" y="0"/>
                </a:lnTo>
                <a:lnTo>
                  <a:pt x="1525306" y="209797"/>
                </a:lnTo>
                <a:lnTo>
                  <a:pt x="0" y="209797"/>
                </a:lnTo>
                <a:close/>
              </a:path>
            </a:pathLst>
          </a:custGeom>
          <a:solidFill>
            <a:srgbClr val="2083C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1"/>
          <p:cNvSpPr/>
          <p:nvPr/>
        </p:nvSpPr>
        <p:spPr>
          <a:xfrm rot="10800000">
            <a:off x="-290364" y="9994689"/>
            <a:ext cx="14391979" cy="575097"/>
          </a:xfrm>
          <a:custGeom>
            <a:avLst/>
            <a:gdLst/>
            <a:ahLst/>
            <a:cxnLst/>
            <a:rect l="l" t="t" r="r" b="b"/>
            <a:pathLst>
              <a:path w="5250233" h="209797" extrusionOk="0">
                <a:moveTo>
                  <a:pt x="0" y="0"/>
                </a:moveTo>
                <a:lnTo>
                  <a:pt x="5250233" y="0"/>
                </a:lnTo>
                <a:lnTo>
                  <a:pt x="5250233" y="209797"/>
                </a:lnTo>
                <a:lnTo>
                  <a:pt x="0" y="209797"/>
                </a:lnTo>
                <a:close/>
              </a:path>
            </a:pathLst>
          </a:custGeom>
          <a:solidFill>
            <a:srgbClr val="62DBD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Google Shape;87;p1"/>
          <p:cNvSpPr/>
          <p:nvPr/>
        </p:nvSpPr>
        <p:spPr>
          <a:xfrm rot="10800000">
            <a:off x="14397185" y="9994689"/>
            <a:ext cx="4181180" cy="575097"/>
          </a:xfrm>
          <a:custGeom>
            <a:avLst/>
            <a:gdLst/>
            <a:ahLst/>
            <a:cxnLst/>
            <a:rect l="l" t="t" r="r" b="b"/>
            <a:pathLst>
              <a:path w="1525306" h="209797" extrusionOk="0">
                <a:moveTo>
                  <a:pt x="0" y="0"/>
                </a:moveTo>
                <a:lnTo>
                  <a:pt x="1525306" y="0"/>
                </a:lnTo>
                <a:lnTo>
                  <a:pt x="1525306" y="209797"/>
                </a:lnTo>
                <a:lnTo>
                  <a:pt x="0" y="209797"/>
                </a:lnTo>
                <a:close/>
              </a:path>
            </a:pathLst>
          </a:custGeom>
          <a:solidFill>
            <a:srgbClr val="2083C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8" name="Google Shape;88;p1"/>
          <p:cNvCxnSpPr/>
          <p:nvPr/>
        </p:nvCxnSpPr>
        <p:spPr>
          <a:xfrm rot="-23312">
            <a:off x="7388250" y="9422606"/>
            <a:ext cx="3511501" cy="0"/>
          </a:xfrm>
          <a:prstGeom prst="straightConnector1">
            <a:avLst/>
          </a:prstGeom>
          <a:noFill/>
          <a:ln w="9525" cap="flat" cmpd="sng">
            <a:solidFill>
              <a:srgbClr val="2083C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9" name="Google Shape;89;p1"/>
          <p:cNvSpPr txBox="1"/>
          <p:nvPr/>
        </p:nvSpPr>
        <p:spPr>
          <a:xfrm>
            <a:off x="1444692" y="4301303"/>
            <a:ext cx="15398617" cy="15388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rPr>
              <a:t>Detection of Anomaly Using Graph Fairing Convolutional Networks</a:t>
            </a:r>
            <a:endParaRPr/>
          </a:p>
        </p:txBody>
      </p:sp>
      <p:sp>
        <p:nvSpPr>
          <p:cNvPr id="90" name="Google Shape;90;p1"/>
          <p:cNvSpPr txBox="1"/>
          <p:nvPr/>
        </p:nvSpPr>
        <p:spPr>
          <a:xfrm>
            <a:off x="2250961" y="6567708"/>
            <a:ext cx="3279709" cy="1384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u="sng">
                <a:solidFill>
                  <a:srgbClr val="1D1127"/>
                </a:solidFill>
                <a:latin typeface="Raleway"/>
                <a:ea typeface="Raleway"/>
                <a:cs typeface="Raleway"/>
                <a:sym typeface="Raleway"/>
              </a:rPr>
              <a:t>Students</a:t>
            </a:r>
            <a:endParaRPr/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1D1127"/>
                </a:solidFill>
                <a:latin typeface="Raleway"/>
                <a:ea typeface="Raleway"/>
                <a:cs typeface="Raleway"/>
                <a:sym typeface="Raleway"/>
              </a:rPr>
              <a:t>Omri Sharof</a:t>
            </a:r>
            <a:endParaRPr/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1D1127"/>
                </a:solidFill>
                <a:latin typeface="Raleway"/>
                <a:ea typeface="Raleway"/>
                <a:cs typeface="Raleway"/>
                <a:sym typeface="Raleway"/>
              </a:rPr>
              <a:t>Boris Shoostin</a:t>
            </a:r>
            <a:endParaRPr/>
          </a:p>
        </p:txBody>
      </p:sp>
      <p:sp>
        <p:nvSpPr>
          <p:cNvPr id="91" name="Google Shape;91;p1"/>
          <p:cNvSpPr txBox="1"/>
          <p:nvPr/>
        </p:nvSpPr>
        <p:spPr>
          <a:xfrm>
            <a:off x="1444692" y="8690041"/>
            <a:ext cx="15398617" cy="4665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rgbClr val="1D1127"/>
                </a:solidFill>
                <a:latin typeface="Raleway"/>
                <a:ea typeface="Raleway"/>
                <a:cs typeface="Raleway"/>
                <a:sym typeface="Raleway"/>
              </a:rPr>
              <a:t>24-2-R-6</a:t>
            </a:r>
            <a:endParaRPr/>
          </a:p>
        </p:txBody>
      </p:sp>
      <p:pic>
        <p:nvPicPr>
          <p:cNvPr id="92" name="Google Shape;92;p1" descr="Braude College of Engineering Karmiel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56300" y="455255"/>
            <a:ext cx="6375400" cy="151130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"/>
          <p:cNvSpPr txBox="1"/>
          <p:nvPr/>
        </p:nvSpPr>
        <p:spPr>
          <a:xfrm>
            <a:off x="11725569" y="6567707"/>
            <a:ext cx="4311470" cy="1384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u="sng">
                <a:solidFill>
                  <a:srgbClr val="1D1127"/>
                </a:solidFill>
                <a:latin typeface="Raleway"/>
                <a:ea typeface="Raleway"/>
                <a:cs typeface="Raleway"/>
                <a:sym typeface="Raleway"/>
              </a:rPr>
              <a:t>Supervisors</a:t>
            </a:r>
            <a:endParaRPr/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1D1127"/>
                </a:solidFill>
                <a:latin typeface="Raleway"/>
                <a:ea typeface="Raleway"/>
                <a:cs typeface="Raleway"/>
                <a:sym typeface="Raleway"/>
              </a:rPr>
              <a:t>Prof. Zeev Volkovich</a:t>
            </a:r>
            <a:endParaRPr/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1D1127"/>
                </a:solidFill>
                <a:latin typeface="Raleway"/>
                <a:ea typeface="Raleway"/>
                <a:cs typeface="Raleway"/>
                <a:sym typeface="Raleway"/>
              </a:rPr>
              <a:t>Dr. Renata Avros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Shape 172">
          <a:extLst>
            <a:ext uri="{FF2B5EF4-FFF2-40B4-BE49-F238E27FC236}">
              <a16:creationId xmlns:a16="http://schemas.microsoft.com/office/drawing/2014/main" id="{C8A24BF4-9F08-0E18-842A-B3E1E1CD09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8">
            <a:extLst>
              <a:ext uri="{FF2B5EF4-FFF2-40B4-BE49-F238E27FC236}">
                <a16:creationId xmlns:a16="http://schemas.microsoft.com/office/drawing/2014/main" id="{320670A8-E51C-D2F6-8C2C-21FD31B65CCD}"/>
              </a:ext>
            </a:extLst>
          </p:cNvPr>
          <p:cNvSpPr txBox="1"/>
          <p:nvPr/>
        </p:nvSpPr>
        <p:spPr>
          <a:xfrm>
            <a:off x="5562600" y="622903"/>
            <a:ext cx="7362090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>
                <a:solidFill>
                  <a:srgbClr val="1D1127"/>
                </a:solidFill>
                <a:latin typeface="Raleway Black"/>
                <a:ea typeface="Raleway Black"/>
                <a:cs typeface="Raleway Black"/>
                <a:sym typeface="Raleway Black"/>
              </a:rPr>
              <a:t>Model’s Process</a:t>
            </a:r>
            <a:endParaRPr/>
          </a:p>
        </p:txBody>
      </p:sp>
      <p:cxnSp>
        <p:nvCxnSpPr>
          <p:cNvPr id="174" name="Google Shape;174;p8">
            <a:extLst>
              <a:ext uri="{FF2B5EF4-FFF2-40B4-BE49-F238E27FC236}">
                <a16:creationId xmlns:a16="http://schemas.microsoft.com/office/drawing/2014/main" id="{9937D5B2-1869-E3DE-6315-A5A1A5857AD2}"/>
              </a:ext>
            </a:extLst>
          </p:cNvPr>
          <p:cNvCxnSpPr/>
          <p:nvPr/>
        </p:nvCxnSpPr>
        <p:spPr>
          <a:xfrm>
            <a:off x="5283" y="9791700"/>
            <a:ext cx="10094146" cy="0"/>
          </a:xfrm>
          <a:prstGeom prst="straightConnector1">
            <a:avLst/>
          </a:prstGeom>
          <a:noFill/>
          <a:ln w="47625" cap="flat" cmpd="sng">
            <a:solidFill>
              <a:srgbClr val="62DBD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5" name="Google Shape;175;p8">
            <a:extLst>
              <a:ext uri="{FF2B5EF4-FFF2-40B4-BE49-F238E27FC236}">
                <a16:creationId xmlns:a16="http://schemas.microsoft.com/office/drawing/2014/main" id="{7FC1AA0D-DC45-963A-5C6C-A45CEB09A1E7}"/>
              </a:ext>
            </a:extLst>
          </p:cNvPr>
          <p:cNvCxnSpPr/>
          <p:nvPr/>
        </p:nvCxnSpPr>
        <p:spPr>
          <a:xfrm>
            <a:off x="8193854" y="419100"/>
            <a:ext cx="10094146" cy="0"/>
          </a:xfrm>
          <a:prstGeom prst="straightConnector1">
            <a:avLst/>
          </a:prstGeom>
          <a:noFill/>
          <a:ln w="47625" cap="flat" cmpd="sng">
            <a:solidFill>
              <a:srgbClr val="62DBDF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76" name="Google Shape;176;p8">
            <a:extLst>
              <a:ext uri="{FF2B5EF4-FFF2-40B4-BE49-F238E27FC236}">
                <a16:creationId xmlns:a16="http://schemas.microsoft.com/office/drawing/2014/main" id="{D07852EC-F4A9-397B-F483-104912C0F2E8}"/>
              </a:ext>
            </a:extLst>
          </p:cNvPr>
          <p:cNvGrpSpPr/>
          <p:nvPr/>
        </p:nvGrpSpPr>
        <p:grpSpPr>
          <a:xfrm>
            <a:off x="1817096" y="2854692"/>
            <a:ext cx="223236" cy="223236"/>
            <a:chOff x="0" y="0"/>
            <a:chExt cx="812800" cy="812800"/>
          </a:xfrm>
        </p:grpSpPr>
        <p:sp>
          <p:nvSpPr>
            <p:cNvPr id="177" name="Google Shape;177;p8">
              <a:extLst>
                <a:ext uri="{FF2B5EF4-FFF2-40B4-BE49-F238E27FC236}">
                  <a16:creationId xmlns:a16="http://schemas.microsoft.com/office/drawing/2014/main" id="{EA5DDCE2-2349-BFF6-F998-1EEC6E762F5B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>
              <a:gsLst>
                <a:gs pos="0">
                  <a:srgbClr val="4EA46A"/>
                </a:gs>
                <a:gs pos="100000">
                  <a:srgbClr val="005C57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178;p8">
              <a:extLst>
                <a:ext uri="{FF2B5EF4-FFF2-40B4-BE49-F238E27FC236}">
                  <a16:creationId xmlns:a16="http://schemas.microsoft.com/office/drawing/2014/main" id="{B03A1AFF-1978-B0E0-1AD3-23DAC0EB1E04}"/>
                </a:ext>
              </a:extLst>
            </p:cNvPr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55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9" name="Google Shape;179;p8">
            <a:extLst>
              <a:ext uri="{FF2B5EF4-FFF2-40B4-BE49-F238E27FC236}">
                <a16:creationId xmlns:a16="http://schemas.microsoft.com/office/drawing/2014/main" id="{9CED5F9B-F36A-FAAD-48F5-0E76A7950199}"/>
              </a:ext>
            </a:extLst>
          </p:cNvPr>
          <p:cNvSpPr/>
          <p:nvPr/>
        </p:nvSpPr>
        <p:spPr>
          <a:xfrm>
            <a:off x="422029" y="2857500"/>
            <a:ext cx="2286000" cy="7620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54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5A919B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Dataset Insertion</a:t>
            </a:r>
            <a:endParaRPr sz="1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80" name="Google Shape;180;p8">
            <a:extLst>
              <a:ext uri="{FF2B5EF4-FFF2-40B4-BE49-F238E27FC236}">
                <a16:creationId xmlns:a16="http://schemas.microsoft.com/office/drawing/2014/main" id="{00DDE11C-7CB9-75DE-BB58-F447FB82742A}"/>
              </a:ext>
            </a:extLst>
          </p:cNvPr>
          <p:cNvCxnSpPr/>
          <p:nvPr/>
        </p:nvCxnSpPr>
        <p:spPr>
          <a:xfrm>
            <a:off x="2708029" y="3238500"/>
            <a:ext cx="990600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stealth" w="med" len="med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</p:cxnSp>
      <p:sp>
        <p:nvSpPr>
          <p:cNvPr id="181" name="Google Shape;181;p8">
            <a:extLst>
              <a:ext uri="{FF2B5EF4-FFF2-40B4-BE49-F238E27FC236}">
                <a16:creationId xmlns:a16="http://schemas.microsoft.com/office/drawing/2014/main" id="{2F98685F-B3AC-77E9-0EA7-4937D139368C}"/>
              </a:ext>
            </a:extLst>
          </p:cNvPr>
          <p:cNvSpPr/>
          <p:nvPr/>
        </p:nvSpPr>
        <p:spPr>
          <a:xfrm>
            <a:off x="3698629" y="2857500"/>
            <a:ext cx="2286000" cy="7620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54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5A919B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Node2Vec</a:t>
            </a:r>
            <a:endParaRPr sz="1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p8">
            <a:extLst>
              <a:ext uri="{FF2B5EF4-FFF2-40B4-BE49-F238E27FC236}">
                <a16:creationId xmlns:a16="http://schemas.microsoft.com/office/drawing/2014/main" id="{6DA2511B-E622-4553-04A3-6A8B4BD7EDFD}"/>
              </a:ext>
            </a:extLst>
          </p:cNvPr>
          <p:cNvSpPr/>
          <p:nvPr/>
        </p:nvSpPr>
        <p:spPr>
          <a:xfrm>
            <a:off x="3698629" y="4229100"/>
            <a:ext cx="2286000" cy="7620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54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5A919B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“Graph”</a:t>
            </a:r>
            <a:endParaRPr sz="1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83" name="Google Shape;183;p8">
            <a:extLst>
              <a:ext uri="{FF2B5EF4-FFF2-40B4-BE49-F238E27FC236}">
                <a16:creationId xmlns:a16="http://schemas.microsoft.com/office/drawing/2014/main" id="{F79A026D-C582-D011-0F54-9EAC784DA34D}"/>
              </a:ext>
            </a:extLst>
          </p:cNvPr>
          <p:cNvCxnSpPr/>
          <p:nvPr/>
        </p:nvCxnSpPr>
        <p:spPr>
          <a:xfrm>
            <a:off x="4847491" y="3619500"/>
            <a:ext cx="0" cy="60960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stealth" w="med" len="med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</p:cxnSp>
      <p:cxnSp>
        <p:nvCxnSpPr>
          <p:cNvPr id="184" name="Google Shape;184;p8">
            <a:extLst>
              <a:ext uri="{FF2B5EF4-FFF2-40B4-BE49-F238E27FC236}">
                <a16:creationId xmlns:a16="http://schemas.microsoft.com/office/drawing/2014/main" id="{6A8B33AA-2DB6-3D44-8EBC-243B9E4EABD7}"/>
              </a:ext>
            </a:extLst>
          </p:cNvPr>
          <p:cNvCxnSpPr/>
          <p:nvPr/>
        </p:nvCxnSpPr>
        <p:spPr>
          <a:xfrm>
            <a:off x="4841629" y="4991100"/>
            <a:ext cx="0" cy="60960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stealth" w="med" len="med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</p:cxnSp>
      <p:sp>
        <p:nvSpPr>
          <p:cNvPr id="185" name="Google Shape;185;p8">
            <a:extLst>
              <a:ext uri="{FF2B5EF4-FFF2-40B4-BE49-F238E27FC236}">
                <a16:creationId xmlns:a16="http://schemas.microsoft.com/office/drawing/2014/main" id="{2BCF9A46-40C4-D50D-4FAD-720F1EAB3E64}"/>
              </a:ext>
            </a:extLst>
          </p:cNvPr>
          <p:cNvSpPr/>
          <p:nvPr/>
        </p:nvSpPr>
        <p:spPr>
          <a:xfrm>
            <a:off x="3698629" y="5600700"/>
            <a:ext cx="2286000" cy="7620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54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5A919B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Random Walks</a:t>
            </a:r>
            <a:endParaRPr sz="1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86" name="Google Shape;186;p8">
            <a:extLst>
              <a:ext uri="{FF2B5EF4-FFF2-40B4-BE49-F238E27FC236}">
                <a16:creationId xmlns:a16="http://schemas.microsoft.com/office/drawing/2014/main" id="{B2A558A4-C0C2-FD4C-3226-B43FA4043D2C}"/>
              </a:ext>
            </a:extLst>
          </p:cNvPr>
          <p:cNvCxnSpPr/>
          <p:nvPr/>
        </p:nvCxnSpPr>
        <p:spPr>
          <a:xfrm>
            <a:off x="4835767" y="6362700"/>
            <a:ext cx="0" cy="60960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stealth" w="med" len="med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</p:cxnSp>
      <p:sp>
        <p:nvSpPr>
          <p:cNvPr id="187" name="Google Shape;187;p8">
            <a:extLst>
              <a:ext uri="{FF2B5EF4-FFF2-40B4-BE49-F238E27FC236}">
                <a16:creationId xmlns:a16="http://schemas.microsoft.com/office/drawing/2014/main" id="{0931C3B9-7483-B853-D231-F7847C4F0DF5}"/>
              </a:ext>
            </a:extLst>
          </p:cNvPr>
          <p:cNvSpPr/>
          <p:nvPr/>
        </p:nvSpPr>
        <p:spPr>
          <a:xfrm>
            <a:off x="3704491" y="6972300"/>
            <a:ext cx="2286000" cy="7620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54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5A919B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Skip Grams</a:t>
            </a:r>
            <a:endParaRPr sz="1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88" name="Google Shape;188;p8">
            <a:extLst>
              <a:ext uri="{FF2B5EF4-FFF2-40B4-BE49-F238E27FC236}">
                <a16:creationId xmlns:a16="http://schemas.microsoft.com/office/drawing/2014/main" id="{352390D4-75B9-2153-4058-D6D06B335F70}"/>
              </a:ext>
            </a:extLst>
          </p:cNvPr>
          <p:cNvCxnSpPr/>
          <p:nvPr/>
        </p:nvCxnSpPr>
        <p:spPr>
          <a:xfrm>
            <a:off x="4824043" y="7734300"/>
            <a:ext cx="0" cy="60960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stealth" w="med" len="med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</p:cxnSp>
      <p:sp>
        <p:nvSpPr>
          <p:cNvPr id="189" name="Google Shape;189;p8">
            <a:extLst>
              <a:ext uri="{FF2B5EF4-FFF2-40B4-BE49-F238E27FC236}">
                <a16:creationId xmlns:a16="http://schemas.microsoft.com/office/drawing/2014/main" id="{40EBF19B-6276-CB7B-37D9-B51060FBD62B}"/>
              </a:ext>
            </a:extLst>
          </p:cNvPr>
          <p:cNvSpPr/>
          <p:nvPr/>
        </p:nvSpPr>
        <p:spPr>
          <a:xfrm>
            <a:off x="3698629" y="8343900"/>
            <a:ext cx="2286000" cy="7620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54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5A919B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Node Embedding</a:t>
            </a:r>
            <a:endParaRPr sz="1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90" name="Google Shape;190;p8">
            <a:extLst>
              <a:ext uri="{FF2B5EF4-FFF2-40B4-BE49-F238E27FC236}">
                <a16:creationId xmlns:a16="http://schemas.microsoft.com/office/drawing/2014/main" id="{F80DD1FF-5FB3-35C1-A31E-04D183CBA222}"/>
              </a:ext>
            </a:extLst>
          </p:cNvPr>
          <p:cNvCxnSpPr>
            <a:stCxn id="189" idx="3"/>
          </p:cNvCxnSpPr>
          <p:nvPr/>
        </p:nvCxnSpPr>
        <p:spPr>
          <a:xfrm>
            <a:off x="5984629" y="8724900"/>
            <a:ext cx="609600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</p:cxnSp>
      <p:cxnSp>
        <p:nvCxnSpPr>
          <p:cNvPr id="191" name="Google Shape;191;p8">
            <a:extLst>
              <a:ext uri="{FF2B5EF4-FFF2-40B4-BE49-F238E27FC236}">
                <a16:creationId xmlns:a16="http://schemas.microsoft.com/office/drawing/2014/main" id="{E881AE8D-5374-BA7B-5570-063AB7C03950}"/>
              </a:ext>
            </a:extLst>
          </p:cNvPr>
          <p:cNvCxnSpPr/>
          <p:nvPr/>
        </p:nvCxnSpPr>
        <p:spPr>
          <a:xfrm rot="10800000">
            <a:off x="6594229" y="3238500"/>
            <a:ext cx="0" cy="548640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</p:cxnSp>
      <p:cxnSp>
        <p:nvCxnSpPr>
          <p:cNvPr id="192" name="Google Shape;192;p8">
            <a:extLst>
              <a:ext uri="{FF2B5EF4-FFF2-40B4-BE49-F238E27FC236}">
                <a16:creationId xmlns:a16="http://schemas.microsoft.com/office/drawing/2014/main" id="{62B4B837-220D-4B2F-3383-024E0DFF7BB2}"/>
              </a:ext>
            </a:extLst>
          </p:cNvPr>
          <p:cNvCxnSpPr/>
          <p:nvPr/>
        </p:nvCxnSpPr>
        <p:spPr>
          <a:xfrm>
            <a:off x="6594229" y="3238500"/>
            <a:ext cx="609600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stealth" w="med" len="med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</p:cxnSp>
      <p:sp>
        <p:nvSpPr>
          <p:cNvPr id="193" name="Google Shape;193;p8">
            <a:extLst>
              <a:ext uri="{FF2B5EF4-FFF2-40B4-BE49-F238E27FC236}">
                <a16:creationId xmlns:a16="http://schemas.microsoft.com/office/drawing/2014/main" id="{EDA19D5A-8892-E7B9-4358-E5BC67ACF2D7}"/>
              </a:ext>
            </a:extLst>
          </p:cNvPr>
          <p:cNvSpPr/>
          <p:nvPr/>
        </p:nvSpPr>
        <p:spPr>
          <a:xfrm>
            <a:off x="7221415" y="2857500"/>
            <a:ext cx="2286000" cy="7620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54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5A919B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Isolation Forest</a:t>
            </a:r>
            <a:endParaRPr sz="1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94" name="Google Shape;194;p8">
            <a:extLst>
              <a:ext uri="{FF2B5EF4-FFF2-40B4-BE49-F238E27FC236}">
                <a16:creationId xmlns:a16="http://schemas.microsoft.com/office/drawing/2014/main" id="{10EDDB64-8261-C846-28F4-DC3A961A5AF4}"/>
              </a:ext>
            </a:extLst>
          </p:cNvPr>
          <p:cNvCxnSpPr/>
          <p:nvPr/>
        </p:nvCxnSpPr>
        <p:spPr>
          <a:xfrm>
            <a:off x="8352691" y="3619500"/>
            <a:ext cx="0" cy="60960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stealth" w="med" len="med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</p:cxnSp>
      <p:sp>
        <p:nvSpPr>
          <p:cNvPr id="195" name="Google Shape;195;p8">
            <a:extLst>
              <a:ext uri="{FF2B5EF4-FFF2-40B4-BE49-F238E27FC236}">
                <a16:creationId xmlns:a16="http://schemas.microsoft.com/office/drawing/2014/main" id="{F74DEDE7-8914-46D8-262A-2F4D4B4B392A}"/>
              </a:ext>
            </a:extLst>
          </p:cNvPr>
          <p:cNvSpPr/>
          <p:nvPr/>
        </p:nvSpPr>
        <p:spPr>
          <a:xfrm>
            <a:off x="7221415" y="4184754"/>
            <a:ext cx="2286000" cy="7620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54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5A919B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Random Tree Construction</a:t>
            </a:r>
            <a:endParaRPr sz="1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96" name="Google Shape;196;p8">
            <a:extLst>
              <a:ext uri="{FF2B5EF4-FFF2-40B4-BE49-F238E27FC236}">
                <a16:creationId xmlns:a16="http://schemas.microsoft.com/office/drawing/2014/main" id="{B3667616-C2F1-02D9-C801-EB96A3DA98C5}"/>
              </a:ext>
            </a:extLst>
          </p:cNvPr>
          <p:cNvCxnSpPr/>
          <p:nvPr/>
        </p:nvCxnSpPr>
        <p:spPr>
          <a:xfrm>
            <a:off x="8352691" y="4946754"/>
            <a:ext cx="0" cy="60960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stealth" w="med" len="med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</p:cxnSp>
      <p:sp>
        <p:nvSpPr>
          <p:cNvPr id="197" name="Google Shape;197;p8">
            <a:extLst>
              <a:ext uri="{FF2B5EF4-FFF2-40B4-BE49-F238E27FC236}">
                <a16:creationId xmlns:a16="http://schemas.microsoft.com/office/drawing/2014/main" id="{73150179-F14E-DD58-616F-1D952AB834D3}"/>
              </a:ext>
            </a:extLst>
          </p:cNvPr>
          <p:cNvSpPr/>
          <p:nvPr/>
        </p:nvSpPr>
        <p:spPr>
          <a:xfrm>
            <a:off x="7221415" y="5583115"/>
            <a:ext cx="2286000" cy="7620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54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5A919B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Anomaly Scoring</a:t>
            </a:r>
            <a:endParaRPr sz="1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98" name="Google Shape;198;p8">
            <a:extLst>
              <a:ext uri="{FF2B5EF4-FFF2-40B4-BE49-F238E27FC236}">
                <a16:creationId xmlns:a16="http://schemas.microsoft.com/office/drawing/2014/main" id="{917C3B3B-75E2-60EF-6D24-D45AABF14CA0}"/>
              </a:ext>
            </a:extLst>
          </p:cNvPr>
          <p:cNvCxnSpPr/>
          <p:nvPr/>
        </p:nvCxnSpPr>
        <p:spPr>
          <a:xfrm>
            <a:off x="8323384" y="6345115"/>
            <a:ext cx="0" cy="60960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stealth" w="med" len="med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</p:cxnSp>
      <p:sp>
        <p:nvSpPr>
          <p:cNvPr id="199" name="Google Shape;199;p8">
            <a:extLst>
              <a:ext uri="{FF2B5EF4-FFF2-40B4-BE49-F238E27FC236}">
                <a16:creationId xmlns:a16="http://schemas.microsoft.com/office/drawing/2014/main" id="{90A4C453-AB78-22D7-C5BF-AABC633E413B}"/>
              </a:ext>
            </a:extLst>
          </p:cNvPr>
          <p:cNvSpPr/>
          <p:nvPr/>
        </p:nvSpPr>
        <p:spPr>
          <a:xfrm>
            <a:off x="7221415" y="6981476"/>
            <a:ext cx="2286000" cy="7620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54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5A919B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Scored Dataset</a:t>
            </a:r>
            <a:endParaRPr sz="1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00" name="Google Shape;200;p8">
            <a:extLst>
              <a:ext uri="{FF2B5EF4-FFF2-40B4-BE49-F238E27FC236}">
                <a16:creationId xmlns:a16="http://schemas.microsoft.com/office/drawing/2014/main" id="{801105F2-5806-336B-E140-73B3ABF62452}"/>
              </a:ext>
            </a:extLst>
          </p:cNvPr>
          <p:cNvCxnSpPr/>
          <p:nvPr/>
        </p:nvCxnSpPr>
        <p:spPr>
          <a:xfrm rot="10800000" flipH="1">
            <a:off x="8352691" y="7734300"/>
            <a:ext cx="11724" cy="99060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</p:cxnSp>
      <p:cxnSp>
        <p:nvCxnSpPr>
          <p:cNvPr id="201" name="Google Shape;201;p8">
            <a:extLst>
              <a:ext uri="{FF2B5EF4-FFF2-40B4-BE49-F238E27FC236}">
                <a16:creationId xmlns:a16="http://schemas.microsoft.com/office/drawing/2014/main" id="{183B61DB-8141-A7AE-E66B-7030C2D63313}"/>
              </a:ext>
            </a:extLst>
          </p:cNvPr>
          <p:cNvCxnSpPr/>
          <p:nvPr/>
        </p:nvCxnSpPr>
        <p:spPr>
          <a:xfrm>
            <a:off x="8364415" y="8724900"/>
            <a:ext cx="1735014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</p:cxnSp>
      <p:cxnSp>
        <p:nvCxnSpPr>
          <p:cNvPr id="202" name="Google Shape;202;p8">
            <a:extLst>
              <a:ext uri="{FF2B5EF4-FFF2-40B4-BE49-F238E27FC236}">
                <a16:creationId xmlns:a16="http://schemas.microsoft.com/office/drawing/2014/main" id="{DFB64654-5328-180E-E0FD-E1D2E43F0538}"/>
              </a:ext>
            </a:extLst>
          </p:cNvPr>
          <p:cNvCxnSpPr/>
          <p:nvPr/>
        </p:nvCxnSpPr>
        <p:spPr>
          <a:xfrm rot="10800000">
            <a:off x="10099429" y="3206262"/>
            <a:ext cx="0" cy="5518638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</p:cxnSp>
      <p:cxnSp>
        <p:nvCxnSpPr>
          <p:cNvPr id="203" name="Google Shape;203;p8">
            <a:extLst>
              <a:ext uri="{FF2B5EF4-FFF2-40B4-BE49-F238E27FC236}">
                <a16:creationId xmlns:a16="http://schemas.microsoft.com/office/drawing/2014/main" id="{F1DBBA1F-AA10-BD3A-EA74-DAD205427D90}"/>
              </a:ext>
            </a:extLst>
          </p:cNvPr>
          <p:cNvCxnSpPr/>
          <p:nvPr/>
        </p:nvCxnSpPr>
        <p:spPr>
          <a:xfrm>
            <a:off x="10099429" y="3182816"/>
            <a:ext cx="609600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stealth" w="med" len="med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</p:cxnSp>
      <p:sp>
        <p:nvSpPr>
          <p:cNvPr id="204" name="Google Shape;204;p8">
            <a:extLst>
              <a:ext uri="{FF2B5EF4-FFF2-40B4-BE49-F238E27FC236}">
                <a16:creationId xmlns:a16="http://schemas.microsoft.com/office/drawing/2014/main" id="{11FEDD49-7198-F655-A126-3A6EF99AD7E9}"/>
              </a:ext>
            </a:extLst>
          </p:cNvPr>
          <p:cNvSpPr/>
          <p:nvPr/>
        </p:nvSpPr>
        <p:spPr>
          <a:xfrm>
            <a:off x="10744200" y="2857500"/>
            <a:ext cx="4079623" cy="7620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54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5A919B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GFCN</a:t>
            </a:r>
            <a:endParaRPr sz="1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05" name="Google Shape;205;p8">
            <a:extLst>
              <a:ext uri="{FF2B5EF4-FFF2-40B4-BE49-F238E27FC236}">
                <a16:creationId xmlns:a16="http://schemas.microsoft.com/office/drawing/2014/main" id="{F2372EB0-A7F6-C5A4-8F5E-29A7E1F4176F}"/>
              </a:ext>
            </a:extLst>
          </p:cNvPr>
          <p:cNvCxnSpPr/>
          <p:nvPr/>
        </p:nvCxnSpPr>
        <p:spPr>
          <a:xfrm>
            <a:off x="12801595" y="5077876"/>
            <a:ext cx="0" cy="744415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stealth" w="med" len="med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</p:cxnSp>
      <p:cxnSp>
        <p:nvCxnSpPr>
          <p:cNvPr id="206" name="Google Shape;206;p8">
            <a:extLst>
              <a:ext uri="{FF2B5EF4-FFF2-40B4-BE49-F238E27FC236}">
                <a16:creationId xmlns:a16="http://schemas.microsoft.com/office/drawing/2014/main" id="{0A01DA7C-AF13-DE50-4CC4-A781581851B3}"/>
              </a:ext>
            </a:extLst>
          </p:cNvPr>
          <p:cNvCxnSpPr/>
          <p:nvPr/>
        </p:nvCxnSpPr>
        <p:spPr>
          <a:xfrm>
            <a:off x="12801600" y="3634657"/>
            <a:ext cx="0" cy="733462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stealth" w="med" len="med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</p:cxnSp>
      <p:cxnSp>
        <p:nvCxnSpPr>
          <p:cNvPr id="207" name="Google Shape;207;p8">
            <a:extLst>
              <a:ext uri="{FF2B5EF4-FFF2-40B4-BE49-F238E27FC236}">
                <a16:creationId xmlns:a16="http://schemas.microsoft.com/office/drawing/2014/main" id="{E8A1938F-B2E9-E70D-7692-223700874940}"/>
              </a:ext>
            </a:extLst>
          </p:cNvPr>
          <p:cNvCxnSpPr/>
          <p:nvPr/>
        </p:nvCxnSpPr>
        <p:spPr>
          <a:xfrm>
            <a:off x="12778147" y="6606278"/>
            <a:ext cx="0" cy="779585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stealth" w="med" len="med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</p:cxnSp>
      <p:sp>
        <p:nvSpPr>
          <p:cNvPr id="208" name="Google Shape;208;p8">
            <a:extLst>
              <a:ext uri="{FF2B5EF4-FFF2-40B4-BE49-F238E27FC236}">
                <a16:creationId xmlns:a16="http://schemas.microsoft.com/office/drawing/2014/main" id="{58CDE379-8539-F40A-CA9F-936A815845A8}"/>
              </a:ext>
            </a:extLst>
          </p:cNvPr>
          <p:cNvSpPr/>
          <p:nvPr/>
        </p:nvSpPr>
        <p:spPr>
          <a:xfrm>
            <a:off x="11367022" y="4333461"/>
            <a:ext cx="2869150" cy="744415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54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5A919B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Apply Graph Convolution </a:t>
            </a:r>
            <a:endParaRPr sz="1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8">
            <a:extLst>
              <a:ext uri="{FF2B5EF4-FFF2-40B4-BE49-F238E27FC236}">
                <a16:creationId xmlns:a16="http://schemas.microsoft.com/office/drawing/2014/main" id="{EBB57312-599A-7F15-2A2E-28F0552F6130}"/>
              </a:ext>
            </a:extLst>
          </p:cNvPr>
          <p:cNvSpPr/>
          <p:nvPr/>
        </p:nvSpPr>
        <p:spPr>
          <a:xfrm>
            <a:off x="11367022" y="5826693"/>
            <a:ext cx="2869143" cy="779585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54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5A919B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Skip Connection</a:t>
            </a:r>
            <a:endParaRPr/>
          </a:p>
        </p:txBody>
      </p:sp>
      <p:cxnSp>
        <p:nvCxnSpPr>
          <p:cNvPr id="210" name="Google Shape;210;p8">
            <a:extLst>
              <a:ext uri="{FF2B5EF4-FFF2-40B4-BE49-F238E27FC236}">
                <a16:creationId xmlns:a16="http://schemas.microsoft.com/office/drawing/2014/main" id="{6D4E5AAC-1875-E825-A0A0-A33ACD9B3496}"/>
              </a:ext>
            </a:extLst>
          </p:cNvPr>
          <p:cNvCxnSpPr/>
          <p:nvPr/>
        </p:nvCxnSpPr>
        <p:spPr>
          <a:xfrm>
            <a:off x="14823823" y="3238500"/>
            <a:ext cx="990600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stealth" w="med" len="med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</p:cxnSp>
      <p:sp>
        <p:nvSpPr>
          <p:cNvPr id="211" name="Google Shape;211;p8">
            <a:extLst>
              <a:ext uri="{FF2B5EF4-FFF2-40B4-BE49-F238E27FC236}">
                <a16:creationId xmlns:a16="http://schemas.microsoft.com/office/drawing/2014/main" id="{C24372B5-E343-E49C-10A5-F01864E07F78}"/>
              </a:ext>
            </a:extLst>
          </p:cNvPr>
          <p:cNvSpPr/>
          <p:nvPr/>
        </p:nvSpPr>
        <p:spPr>
          <a:xfrm>
            <a:off x="15814423" y="2888525"/>
            <a:ext cx="2286000" cy="7620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54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5A919B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Results</a:t>
            </a:r>
            <a:endParaRPr sz="1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12" name="Google Shape;212;p8">
            <a:extLst>
              <a:ext uri="{FF2B5EF4-FFF2-40B4-BE49-F238E27FC236}">
                <a16:creationId xmlns:a16="http://schemas.microsoft.com/office/drawing/2014/main" id="{4C8B92A2-ACA3-6910-536E-1FDAA3C4FDD8}"/>
              </a:ext>
            </a:extLst>
          </p:cNvPr>
          <p:cNvCxnSpPr/>
          <p:nvPr/>
        </p:nvCxnSpPr>
        <p:spPr>
          <a:xfrm rot="10800000" flipH="1">
            <a:off x="16957423" y="2356336"/>
            <a:ext cx="5862" cy="534488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</p:cxnSp>
      <p:cxnSp>
        <p:nvCxnSpPr>
          <p:cNvPr id="213" name="Google Shape;213;p8">
            <a:extLst>
              <a:ext uri="{FF2B5EF4-FFF2-40B4-BE49-F238E27FC236}">
                <a16:creationId xmlns:a16="http://schemas.microsoft.com/office/drawing/2014/main" id="{C15820D1-9897-0155-31D3-195F1A2D5DE6}"/>
              </a:ext>
            </a:extLst>
          </p:cNvPr>
          <p:cNvCxnSpPr/>
          <p:nvPr/>
        </p:nvCxnSpPr>
        <p:spPr>
          <a:xfrm>
            <a:off x="8352691" y="2356336"/>
            <a:ext cx="8604732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</p:cxnSp>
      <p:cxnSp>
        <p:nvCxnSpPr>
          <p:cNvPr id="214" name="Google Shape;214;p8">
            <a:extLst>
              <a:ext uri="{FF2B5EF4-FFF2-40B4-BE49-F238E27FC236}">
                <a16:creationId xmlns:a16="http://schemas.microsoft.com/office/drawing/2014/main" id="{6339D746-8212-85DB-CE30-8F2024C710E8}"/>
              </a:ext>
            </a:extLst>
          </p:cNvPr>
          <p:cNvCxnSpPr>
            <a:endCxn id="193" idx="0"/>
          </p:cNvCxnSpPr>
          <p:nvPr/>
        </p:nvCxnSpPr>
        <p:spPr>
          <a:xfrm>
            <a:off x="8364415" y="2356200"/>
            <a:ext cx="0" cy="50130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stealth" w="med" len="med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</p:cxnSp>
      <p:sp>
        <p:nvSpPr>
          <p:cNvPr id="215" name="Google Shape;215;p8">
            <a:extLst>
              <a:ext uri="{FF2B5EF4-FFF2-40B4-BE49-F238E27FC236}">
                <a16:creationId xmlns:a16="http://schemas.microsoft.com/office/drawing/2014/main" id="{E391706C-3A45-6B15-A314-3F1C0CA926EC}"/>
              </a:ext>
            </a:extLst>
          </p:cNvPr>
          <p:cNvSpPr/>
          <p:nvPr/>
        </p:nvSpPr>
        <p:spPr>
          <a:xfrm>
            <a:off x="11658593" y="7403448"/>
            <a:ext cx="2286000" cy="7620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54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5A919B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Implicit Fairing</a:t>
            </a:r>
            <a:endParaRPr sz="1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8">
            <a:extLst>
              <a:ext uri="{FF2B5EF4-FFF2-40B4-BE49-F238E27FC236}">
                <a16:creationId xmlns:a16="http://schemas.microsoft.com/office/drawing/2014/main" id="{030EB5FD-08A8-EB29-2B7D-1A8C0BB27BD5}"/>
              </a:ext>
            </a:extLst>
          </p:cNvPr>
          <p:cNvSpPr txBox="1"/>
          <p:nvPr/>
        </p:nvSpPr>
        <p:spPr>
          <a:xfrm>
            <a:off x="12116598" y="1948164"/>
            <a:ext cx="136999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5A919B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N Iteration</a:t>
            </a:r>
            <a:endParaRPr sz="1800" b="1">
              <a:solidFill>
                <a:srgbClr val="5A919B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" name="Google Shape;158;p6">
            <a:extLst>
              <a:ext uri="{FF2B5EF4-FFF2-40B4-BE49-F238E27FC236}">
                <a16:creationId xmlns:a16="http://schemas.microsoft.com/office/drawing/2014/main" id="{C0F3CF97-1549-2E83-95B0-EB552630E4CD}"/>
              </a:ext>
            </a:extLst>
          </p:cNvPr>
          <p:cNvSpPr txBox="1"/>
          <p:nvPr/>
        </p:nvSpPr>
        <p:spPr>
          <a:xfrm>
            <a:off x="571499" y="9265394"/>
            <a:ext cx="17145001" cy="461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R="0" lvl="0" algn="ctr" rtl="0">
              <a:lnSpc>
                <a:spcPct val="12000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99"/>
            </a:pPr>
            <a:r>
              <a:rPr lang="en-US" sz="2499" dirty="0">
                <a:solidFill>
                  <a:srgbClr val="1D1127"/>
                </a:solidFill>
                <a:latin typeface="Raleway"/>
              </a:rPr>
              <a:t>The process makes it possible to review a nested anomalies structure </a:t>
            </a:r>
            <a:endParaRPr lang="en-US" sz="2499" dirty="0">
              <a:solidFill>
                <a:srgbClr val="1D1127"/>
              </a:solidFill>
              <a:latin typeface="Raleway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6610971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9"/>
          <p:cNvSpPr/>
          <p:nvPr/>
        </p:nvSpPr>
        <p:spPr>
          <a:xfrm rot="-7543526">
            <a:off x="-2205110" y="4665416"/>
            <a:ext cx="13939080" cy="13939080"/>
          </a:xfrm>
          <a:custGeom>
            <a:avLst/>
            <a:gdLst/>
            <a:ahLst/>
            <a:cxnLst/>
            <a:rect l="l" t="t" r="r" b="b"/>
            <a:pathLst>
              <a:path w="13939080" h="13939080" extrusionOk="0">
                <a:moveTo>
                  <a:pt x="0" y="0"/>
                </a:moveTo>
                <a:lnTo>
                  <a:pt x="13939079" y="0"/>
                </a:lnTo>
                <a:lnTo>
                  <a:pt x="13939079" y="13939079"/>
                </a:lnTo>
                <a:lnTo>
                  <a:pt x="0" y="1393907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Google Shape;222;p9"/>
          <p:cNvSpPr txBox="1"/>
          <p:nvPr/>
        </p:nvSpPr>
        <p:spPr>
          <a:xfrm>
            <a:off x="1444689" y="260270"/>
            <a:ext cx="15398617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 dirty="0">
                <a:solidFill>
                  <a:srgbClr val="1D1127"/>
                </a:solidFill>
                <a:latin typeface="Raleway Black"/>
                <a:ea typeface="Raleway Black"/>
                <a:cs typeface="Raleway Black"/>
                <a:sym typeface="Raleway Black"/>
              </a:rPr>
              <a:t>Results for </a:t>
            </a:r>
            <a:r>
              <a:rPr lang="en-US" sz="6000" b="1" dirty="0" err="1">
                <a:solidFill>
                  <a:srgbClr val="1D1127"/>
                </a:solidFill>
                <a:latin typeface="Raleway Black"/>
                <a:ea typeface="Raleway Black"/>
                <a:cs typeface="Raleway Black"/>
                <a:sym typeface="Raleway Black"/>
              </a:rPr>
              <a:t>CiteSeer</a:t>
            </a:r>
            <a:r>
              <a:rPr lang="en-US" sz="6000" b="1" dirty="0">
                <a:solidFill>
                  <a:srgbClr val="1D1127"/>
                </a:solidFill>
                <a:latin typeface="Raleway Black"/>
                <a:ea typeface="Raleway Black"/>
                <a:cs typeface="Raleway Black"/>
                <a:sym typeface="Raleway Black"/>
              </a:rPr>
              <a:t> data</a:t>
            </a:r>
            <a:endParaRPr dirty="0"/>
          </a:p>
        </p:txBody>
      </p:sp>
      <p:sp>
        <p:nvSpPr>
          <p:cNvPr id="223" name="Google Shape;223;p9"/>
          <p:cNvSpPr txBox="1"/>
          <p:nvPr/>
        </p:nvSpPr>
        <p:spPr>
          <a:xfrm>
            <a:off x="4988055" y="1259917"/>
            <a:ext cx="8311884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err="1">
                <a:solidFill>
                  <a:srgbClr val="1D1127"/>
                </a:solidFill>
                <a:latin typeface="Raleway"/>
                <a:ea typeface="Raleway"/>
                <a:cs typeface="Raleway"/>
                <a:sym typeface="Raleway"/>
              </a:rPr>
              <a:t>CiteSeer</a:t>
            </a:r>
            <a:r>
              <a:rPr lang="en-US" sz="1800" dirty="0">
                <a:solidFill>
                  <a:srgbClr val="1D1127"/>
                </a:solidFill>
                <a:latin typeface="Raleway"/>
                <a:ea typeface="Raleway"/>
                <a:cs typeface="Raleway"/>
                <a:sym typeface="Raleway"/>
              </a:rPr>
              <a:t> Results with different hyperparameters, K = number of iteration </a:t>
            </a:r>
            <a:endParaRPr lang="en-US"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4" name="Google Shape;224;p9"/>
          <p:cNvPicPr preferRelativeResize="0"/>
          <p:nvPr/>
        </p:nvPicPr>
        <p:blipFill rotWithShape="1">
          <a:blip r:embed="rId4">
            <a:alphaModFix/>
          </a:blip>
          <a:srcRect l="5966" t="7167" r="9404" b="2169"/>
          <a:stretch/>
        </p:blipFill>
        <p:spPr>
          <a:xfrm>
            <a:off x="181409" y="3323379"/>
            <a:ext cx="5571690" cy="358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9"/>
          <p:cNvPicPr preferRelativeResize="0"/>
          <p:nvPr/>
        </p:nvPicPr>
        <p:blipFill rotWithShape="1">
          <a:blip r:embed="rId5">
            <a:alphaModFix/>
          </a:blip>
          <a:srcRect l="5687" t="7400" r="9404" b="3341"/>
          <a:stretch/>
        </p:blipFill>
        <p:spPr>
          <a:xfrm>
            <a:off x="6358154" y="3323379"/>
            <a:ext cx="5571690" cy="358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9" descr="A graph of different colored lines&#10;&#10;Description automatically generated"/>
          <p:cNvPicPr preferRelativeResize="0"/>
          <p:nvPr/>
        </p:nvPicPr>
        <p:blipFill rotWithShape="1">
          <a:blip r:embed="rId6">
            <a:alphaModFix/>
          </a:blip>
          <a:srcRect l="7112" t="7689" r="9658" b="2907"/>
          <a:stretch/>
        </p:blipFill>
        <p:spPr>
          <a:xfrm>
            <a:off x="12311209" y="3382220"/>
            <a:ext cx="5571690" cy="3522559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9"/>
          <p:cNvSpPr txBox="1"/>
          <p:nvPr/>
        </p:nvSpPr>
        <p:spPr>
          <a:xfrm>
            <a:off x="1790977" y="6919978"/>
            <a:ext cx="2352554" cy="2835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1D1127"/>
                </a:solidFill>
                <a:latin typeface="Raleway"/>
                <a:ea typeface="Raleway"/>
                <a:cs typeface="Raleway"/>
                <a:sym typeface="Raleway"/>
              </a:rPr>
              <a:t>k = 10, num_of_trees = 50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p9"/>
          <p:cNvSpPr txBox="1"/>
          <p:nvPr/>
        </p:nvSpPr>
        <p:spPr>
          <a:xfrm>
            <a:off x="7908160" y="6926512"/>
            <a:ext cx="2471678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1D1127"/>
                </a:solidFill>
                <a:latin typeface="Raleway"/>
                <a:ea typeface="Raleway"/>
                <a:cs typeface="Raleway"/>
                <a:sym typeface="Raleway"/>
              </a:rPr>
              <a:t>k = 10, num_of_trees = 150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Google Shape;231;p9"/>
          <p:cNvSpPr txBox="1"/>
          <p:nvPr/>
        </p:nvSpPr>
        <p:spPr>
          <a:xfrm>
            <a:off x="13861215" y="6926776"/>
            <a:ext cx="2471677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1D1127"/>
                </a:solidFill>
                <a:latin typeface="Raleway"/>
                <a:ea typeface="Raleway"/>
                <a:cs typeface="Raleway"/>
                <a:sym typeface="Raleway"/>
              </a:rPr>
              <a:t>k = 20, num_of_trees = 150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Shape 220">
          <a:extLst>
            <a:ext uri="{FF2B5EF4-FFF2-40B4-BE49-F238E27FC236}">
              <a16:creationId xmlns:a16="http://schemas.microsoft.com/office/drawing/2014/main" id="{2A49A0F6-2D34-DD85-A8FA-30F2518FEF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9">
            <a:extLst>
              <a:ext uri="{FF2B5EF4-FFF2-40B4-BE49-F238E27FC236}">
                <a16:creationId xmlns:a16="http://schemas.microsoft.com/office/drawing/2014/main" id="{03229E31-7952-E23D-5D65-F61CE65CEFA5}"/>
              </a:ext>
            </a:extLst>
          </p:cNvPr>
          <p:cNvSpPr/>
          <p:nvPr/>
        </p:nvSpPr>
        <p:spPr>
          <a:xfrm rot="-7543526">
            <a:off x="-2205110" y="4665416"/>
            <a:ext cx="13939080" cy="13939080"/>
          </a:xfrm>
          <a:custGeom>
            <a:avLst/>
            <a:gdLst/>
            <a:ahLst/>
            <a:cxnLst/>
            <a:rect l="l" t="t" r="r" b="b"/>
            <a:pathLst>
              <a:path w="13939080" h="13939080" extrusionOk="0">
                <a:moveTo>
                  <a:pt x="0" y="0"/>
                </a:moveTo>
                <a:lnTo>
                  <a:pt x="13939079" y="0"/>
                </a:lnTo>
                <a:lnTo>
                  <a:pt x="13939079" y="13939079"/>
                </a:lnTo>
                <a:lnTo>
                  <a:pt x="0" y="1393907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Google Shape;222;p9">
            <a:extLst>
              <a:ext uri="{FF2B5EF4-FFF2-40B4-BE49-F238E27FC236}">
                <a16:creationId xmlns:a16="http://schemas.microsoft.com/office/drawing/2014/main" id="{AAF35BDE-6669-DE14-D01E-88011FD12C64}"/>
              </a:ext>
            </a:extLst>
          </p:cNvPr>
          <p:cNvSpPr txBox="1"/>
          <p:nvPr/>
        </p:nvSpPr>
        <p:spPr>
          <a:xfrm>
            <a:off x="1444689" y="260270"/>
            <a:ext cx="15398617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 dirty="0">
                <a:solidFill>
                  <a:srgbClr val="1D1127"/>
                </a:solidFill>
                <a:latin typeface="Raleway Black"/>
                <a:ea typeface="Raleway Black"/>
                <a:cs typeface="Raleway Black"/>
                <a:sym typeface="Raleway Black"/>
              </a:rPr>
              <a:t>Results for </a:t>
            </a:r>
            <a:r>
              <a:rPr lang="en-US" sz="6000" b="1" dirty="0" err="1">
                <a:solidFill>
                  <a:srgbClr val="1D1127"/>
                </a:solidFill>
                <a:latin typeface="Raleway Black"/>
                <a:ea typeface="Raleway Black"/>
                <a:cs typeface="Raleway Black"/>
                <a:sym typeface="Raleway Black"/>
              </a:rPr>
              <a:t>CiteSeer</a:t>
            </a:r>
            <a:r>
              <a:rPr lang="en-US" sz="6000" b="1" dirty="0">
                <a:solidFill>
                  <a:srgbClr val="1D1127"/>
                </a:solidFill>
                <a:latin typeface="Raleway Black"/>
                <a:ea typeface="Raleway Black"/>
                <a:cs typeface="Raleway Black"/>
                <a:sym typeface="Raleway Black"/>
              </a:rPr>
              <a:t> data</a:t>
            </a:r>
            <a:endParaRPr dirty="0"/>
          </a:p>
        </p:txBody>
      </p:sp>
      <p:sp>
        <p:nvSpPr>
          <p:cNvPr id="223" name="Google Shape;223;p9">
            <a:extLst>
              <a:ext uri="{FF2B5EF4-FFF2-40B4-BE49-F238E27FC236}">
                <a16:creationId xmlns:a16="http://schemas.microsoft.com/office/drawing/2014/main" id="{6A26EA69-7B46-B9F7-7D72-89784C8FBA0B}"/>
              </a:ext>
            </a:extLst>
          </p:cNvPr>
          <p:cNvSpPr txBox="1"/>
          <p:nvPr/>
        </p:nvSpPr>
        <p:spPr>
          <a:xfrm>
            <a:off x="5166277" y="1368266"/>
            <a:ext cx="7981948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err="1">
                <a:solidFill>
                  <a:srgbClr val="1D1127"/>
                </a:solidFill>
                <a:latin typeface="Raleway"/>
                <a:ea typeface="Raleway"/>
                <a:cs typeface="Raleway"/>
                <a:sym typeface="Raleway"/>
              </a:rPr>
              <a:t>CiteSeer</a:t>
            </a:r>
            <a:r>
              <a:rPr lang="en-US" sz="1800" dirty="0">
                <a:solidFill>
                  <a:srgbClr val="1D1127"/>
                </a:solidFill>
                <a:latin typeface="Raleway"/>
                <a:ea typeface="Raleway"/>
                <a:cs typeface="Raleway"/>
                <a:sym typeface="Raleway"/>
              </a:rPr>
              <a:t> Results with different hyperparameters, K = number of iteration 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7" name="Google Shape;227;p9">
            <a:extLst>
              <a:ext uri="{FF2B5EF4-FFF2-40B4-BE49-F238E27FC236}">
                <a16:creationId xmlns:a16="http://schemas.microsoft.com/office/drawing/2014/main" id="{F8FCB518-2644-E8CF-5A2A-31E73A167041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6800" t="7526" r="9636" b="3219"/>
          <a:stretch/>
        </p:blipFill>
        <p:spPr>
          <a:xfrm>
            <a:off x="221183" y="3462852"/>
            <a:ext cx="5492130" cy="358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9">
            <a:extLst>
              <a:ext uri="{FF2B5EF4-FFF2-40B4-BE49-F238E27FC236}">
                <a16:creationId xmlns:a16="http://schemas.microsoft.com/office/drawing/2014/main" id="{F22D363F-AA7C-A5E2-73FF-E86A7CDFB804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7061" t="7411" r="9632" b="2770"/>
          <a:stretch/>
        </p:blipFill>
        <p:spPr>
          <a:xfrm>
            <a:off x="12360506" y="3462852"/>
            <a:ext cx="5473083" cy="3581400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9">
            <a:extLst>
              <a:ext uri="{FF2B5EF4-FFF2-40B4-BE49-F238E27FC236}">
                <a16:creationId xmlns:a16="http://schemas.microsoft.com/office/drawing/2014/main" id="{3559BC79-B0D2-2F24-E7A5-63291F39E746}"/>
              </a:ext>
            </a:extLst>
          </p:cNvPr>
          <p:cNvSpPr txBox="1"/>
          <p:nvPr/>
        </p:nvSpPr>
        <p:spPr>
          <a:xfrm>
            <a:off x="1978580" y="7044252"/>
            <a:ext cx="24747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1D1127"/>
                </a:solidFill>
                <a:latin typeface="Raleway"/>
                <a:ea typeface="Raleway"/>
                <a:cs typeface="Raleway"/>
                <a:sym typeface="Raleway"/>
              </a:rPr>
              <a:t>k = 50, num_of_trees = 150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p9">
            <a:extLst>
              <a:ext uri="{FF2B5EF4-FFF2-40B4-BE49-F238E27FC236}">
                <a16:creationId xmlns:a16="http://schemas.microsoft.com/office/drawing/2014/main" id="{362BA48F-52BD-EA8F-2141-779EF5F9E329}"/>
              </a:ext>
            </a:extLst>
          </p:cNvPr>
          <p:cNvSpPr txBox="1"/>
          <p:nvPr/>
        </p:nvSpPr>
        <p:spPr>
          <a:xfrm>
            <a:off x="14026882" y="7037718"/>
            <a:ext cx="2352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1D1127"/>
                </a:solidFill>
                <a:latin typeface="Raleway"/>
                <a:ea typeface="Raleway"/>
                <a:cs typeface="Raleway"/>
                <a:sym typeface="Raleway"/>
              </a:rPr>
              <a:t>k = 50, num_of_trees = 50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4" name="Google Shape;234;p9">
            <a:extLst>
              <a:ext uri="{FF2B5EF4-FFF2-40B4-BE49-F238E27FC236}">
                <a16:creationId xmlns:a16="http://schemas.microsoft.com/office/drawing/2014/main" id="{E6AF6E7F-A919-4D72-58D4-0286E9E903CD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16488" y="3164124"/>
            <a:ext cx="5681526" cy="395875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801332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0"/>
          <p:cNvSpPr/>
          <p:nvPr/>
        </p:nvSpPr>
        <p:spPr>
          <a:xfrm rot="-7543526">
            <a:off x="-2205110" y="4665416"/>
            <a:ext cx="13939080" cy="13939080"/>
          </a:xfrm>
          <a:custGeom>
            <a:avLst/>
            <a:gdLst/>
            <a:ahLst/>
            <a:cxnLst/>
            <a:rect l="l" t="t" r="r" b="b"/>
            <a:pathLst>
              <a:path w="13939080" h="13939080" extrusionOk="0">
                <a:moveTo>
                  <a:pt x="0" y="0"/>
                </a:moveTo>
                <a:lnTo>
                  <a:pt x="13939079" y="0"/>
                </a:lnTo>
                <a:lnTo>
                  <a:pt x="13939079" y="13939079"/>
                </a:lnTo>
                <a:lnTo>
                  <a:pt x="0" y="1393907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10"/>
          <p:cNvSpPr txBox="1"/>
          <p:nvPr/>
        </p:nvSpPr>
        <p:spPr>
          <a:xfrm>
            <a:off x="5091123" y="1349671"/>
            <a:ext cx="8105752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1D1127"/>
                </a:solidFill>
                <a:latin typeface="Raleway"/>
                <a:ea typeface="Raleway"/>
                <a:cs typeface="Raleway"/>
                <a:sym typeface="Raleway"/>
              </a:rPr>
              <a:t>Cora</a:t>
            </a:r>
            <a:r>
              <a:rPr lang="en-US" sz="1800" dirty="0">
                <a:solidFill>
                  <a:srgbClr val="1D1127"/>
                </a:solidFill>
                <a:latin typeface="Raleway"/>
                <a:ea typeface="Raleway"/>
                <a:cs typeface="Raleway"/>
                <a:sym typeface="Raleway"/>
              </a:rPr>
              <a:t> Results with different hyperparameters, K = number of iteration </a:t>
            </a:r>
            <a:endParaRPr lang="en-US"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1" name="Google Shape;241;p10"/>
          <p:cNvPicPr preferRelativeResize="0"/>
          <p:nvPr/>
        </p:nvPicPr>
        <p:blipFill rotWithShape="1">
          <a:blip r:embed="rId4">
            <a:alphaModFix/>
          </a:blip>
          <a:srcRect l="6122" t="6804" r="9650" b="2905"/>
          <a:stretch/>
        </p:blipFill>
        <p:spPr>
          <a:xfrm>
            <a:off x="157596" y="3352801"/>
            <a:ext cx="5571690" cy="3581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10" descr="A graph of different colored lines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 l="6943" t="7387" r="9585" b="2998"/>
          <a:stretch/>
        </p:blipFill>
        <p:spPr>
          <a:xfrm>
            <a:off x="6358154" y="3352801"/>
            <a:ext cx="5571690" cy="3581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10" descr="A graph of different colored lines&#10;&#10;Description automatically generated"/>
          <p:cNvPicPr preferRelativeResize="0"/>
          <p:nvPr/>
        </p:nvPicPr>
        <p:blipFill rotWithShape="1">
          <a:blip r:embed="rId6">
            <a:alphaModFix/>
          </a:blip>
          <a:srcRect l="6794" t="7141" r="9735" b="3477"/>
          <a:stretch/>
        </p:blipFill>
        <p:spPr>
          <a:xfrm>
            <a:off x="12558714" y="3352800"/>
            <a:ext cx="5571690" cy="3581399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10"/>
          <p:cNvSpPr txBox="1"/>
          <p:nvPr/>
        </p:nvSpPr>
        <p:spPr>
          <a:xfrm>
            <a:off x="1767164" y="7015744"/>
            <a:ext cx="2352554" cy="2835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1D1127"/>
                </a:solidFill>
                <a:latin typeface="Raleway"/>
                <a:ea typeface="Raleway"/>
                <a:cs typeface="Raleway"/>
                <a:sym typeface="Raleway"/>
              </a:rPr>
              <a:t>k = 10, num_of_trees = 50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Google Shape;247;p10"/>
          <p:cNvSpPr txBox="1"/>
          <p:nvPr/>
        </p:nvSpPr>
        <p:spPr>
          <a:xfrm>
            <a:off x="7908160" y="6941759"/>
            <a:ext cx="2471678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1D1127"/>
                </a:solidFill>
                <a:latin typeface="Raleway"/>
                <a:ea typeface="Raleway"/>
                <a:cs typeface="Raleway"/>
                <a:sym typeface="Raleway"/>
              </a:rPr>
              <a:t>k = 10, num_of_trees = 150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p10"/>
          <p:cNvSpPr txBox="1"/>
          <p:nvPr/>
        </p:nvSpPr>
        <p:spPr>
          <a:xfrm>
            <a:off x="14108720" y="6941759"/>
            <a:ext cx="2471677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1D1127"/>
                </a:solidFill>
                <a:latin typeface="Raleway"/>
                <a:ea typeface="Raleway"/>
                <a:cs typeface="Raleway"/>
                <a:sym typeface="Raleway"/>
              </a:rPr>
              <a:t>k = 20, num_of_trees = 150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222;p9">
            <a:extLst>
              <a:ext uri="{FF2B5EF4-FFF2-40B4-BE49-F238E27FC236}">
                <a16:creationId xmlns:a16="http://schemas.microsoft.com/office/drawing/2014/main" id="{B3C62E25-3A94-8D56-E3EB-A1AFAE280D6D}"/>
              </a:ext>
            </a:extLst>
          </p:cNvPr>
          <p:cNvSpPr txBox="1"/>
          <p:nvPr/>
        </p:nvSpPr>
        <p:spPr>
          <a:xfrm>
            <a:off x="1430016" y="64944"/>
            <a:ext cx="15398617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 dirty="0">
                <a:solidFill>
                  <a:srgbClr val="1D1127"/>
                </a:solidFill>
                <a:latin typeface="Raleway Black"/>
                <a:ea typeface="Raleway Black"/>
                <a:cs typeface="Raleway Black"/>
                <a:sym typeface="Raleway Black"/>
              </a:rPr>
              <a:t>Results for Cora data</a:t>
            </a:r>
            <a:endParaRPr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Shape 238">
          <a:extLst>
            <a:ext uri="{FF2B5EF4-FFF2-40B4-BE49-F238E27FC236}">
              <a16:creationId xmlns:a16="http://schemas.microsoft.com/office/drawing/2014/main" id="{77C0BB00-2E7A-3290-E562-5912C8B25E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0">
            <a:extLst>
              <a:ext uri="{FF2B5EF4-FFF2-40B4-BE49-F238E27FC236}">
                <a16:creationId xmlns:a16="http://schemas.microsoft.com/office/drawing/2014/main" id="{09A270DB-A558-503B-3B4F-7FB04EAA2815}"/>
              </a:ext>
            </a:extLst>
          </p:cNvPr>
          <p:cNvSpPr/>
          <p:nvPr/>
        </p:nvSpPr>
        <p:spPr>
          <a:xfrm rot="-7543526">
            <a:off x="-2205110" y="4665416"/>
            <a:ext cx="13939080" cy="13939080"/>
          </a:xfrm>
          <a:custGeom>
            <a:avLst/>
            <a:gdLst/>
            <a:ahLst/>
            <a:cxnLst/>
            <a:rect l="l" t="t" r="r" b="b"/>
            <a:pathLst>
              <a:path w="13939080" h="13939080" extrusionOk="0">
                <a:moveTo>
                  <a:pt x="0" y="0"/>
                </a:moveTo>
                <a:lnTo>
                  <a:pt x="13939079" y="0"/>
                </a:lnTo>
                <a:lnTo>
                  <a:pt x="13939079" y="13939079"/>
                </a:lnTo>
                <a:lnTo>
                  <a:pt x="0" y="1393907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10">
            <a:extLst>
              <a:ext uri="{FF2B5EF4-FFF2-40B4-BE49-F238E27FC236}">
                <a16:creationId xmlns:a16="http://schemas.microsoft.com/office/drawing/2014/main" id="{49D17D64-87CB-E967-D794-1013BD918CB0}"/>
              </a:ext>
            </a:extLst>
          </p:cNvPr>
          <p:cNvSpPr txBox="1"/>
          <p:nvPr/>
        </p:nvSpPr>
        <p:spPr>
          <a:xfrm>
            <a:off x="5091124" y="1128694"/>
            <a:ext cx="8105752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1D1127"/>
                </a:solidFill>
                <a:latin typeface="Raleway"/>
                <a:ea typeface="Raleway"/>
                <a:cs typeface="Raleway"/>
                <a:sym typeface="Raleway"/>
              </a:rPr>
              <a:t>Cora</a:t>
            </a:r>
            <a:r>
              <a:rPr lang="en-US" sz="1800" dirty="0">
                <a:solidFill>
                  <a:srgbClr val="1D1127"/>
                </a:solidFill>
                <a:latin typeface="Raleway"/>
                <a:ea typeface="Raleway"/>
                <a:cs typeface="Raleway"/>
                <a:sym typeface="Raleway"/>
              </a:rPr>
              <a:t> Results with different hyperparameters, K = number of iteration </a:t>
            </a:r>
            <a:endParaRPr lang="en-US"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4" name="Google Shape;244;p10">
            <a:extLst>
              <a:ext uri="{FF2B5EF4-FFF2-40B4-BE49-F238E27FC236}">
                <a16:creationId xmlns:a16="http://schemas.microsoft.com/office/drawing/2014/main" id="{96BC193B-00C7-67A9-0EB9-D4D091E40E36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6942" t="7634" r="9591" b="2986"/>
          <a:stretch/>
        </p:blipFill>
        <p:spPr>
          <a:xfrm>
            <a:off x="183797" y="2756187"/>
            <a:ext cx="5519303" cy="35813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10">
            <a:extLst>
              <a:ext uri="{FF2B5EF4-FFF2-40B4-BE49-F238E27FC236}">
                <a16:creationId xmlns:a16="http://schemas.microsoft.com/office/drawing/2014/main" id="{E14DB3B5-BDFB-7B1D-8915-9303682BF40F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6944" t="7387" r="9737" b="3002"/>
          <a:stretch/>
        </p:blipFill>
        <p:spPr>
          <a:xfrm>
            <a:off x="12584912" y="2760949"/>
            <a:ext cx="5519302" cy="3581398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10">
            <a:extLst>
              <a:ext uri="{FF2B5EF4-FFF2-40B4-BE49-F238E27FC236}">
                <a16:creationId xmlns:a16="http://schemas.microsoft.com/office/drawing/2014/main" id="{38CB2F4F-F340-D3C3-63D7-D63A61994BA4}"/>
              </a:ext>
            </a:extLst>
          </p:cNvPr>
          <p:cNvSpPr txBox="1"/>
          <p:nvPr/>
        </p:nvSpPr>
        <p:spPr>
          <a:xfrm>
            <a:off x="1767164" y="2228129"/>
            <a:ext cx="2352554" cy="2835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1D1127"/>
                </a:solidFill>
                <a:latin typeface="Raleway"/>
                <a:ea typeface="Raleway"/>
                <a:cs typeface="Raleway"/>
                <a:sym typeface="Raleway"/>
              </a:rPr>
              <a:t>k = 10, </a:t>
            </a:r>
            <a:r>
              <a:rPr lang="en-US" sz="1200" dirty="0" err="1">
                <a:solidFill>
                  <a:srgbClr val="1D1127"/>
                </a:solidFill>
                <a:latin typeface="Raleway"/>
                <a:ea typeface="Raleway"/>
                <a:cs typeface="Raleway"/>
                <a:sym typeface="Raleway"/>
              </a:rPr>
              <a:t>num_of_tres</a:t>
            </a:r>
            <a:r>
              <a:rPr lang="en-US" sz="1200" dirty="0">
                <a:solidFill>
                  <a:srgbClr val="1D1127"/>
                </a:solidFill>
                <a:latin typeface="Raleway"/>
                <a:ea typeface="Raleway"/>
                <a:cs typeface="Raleway"/>
                <a:sym typeface="Raleway"/>
              </a:rPr>
              <a:t> = 50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p10">
            <a:extLst>
              <a:ext uri="{FF2B5EF4-FFF2-40B4-BE49-F238E27FC236}">
                <a16:creationId xmlns:a16="http://schemas.microsoft.com/office/drawing/2014/main" id="{93B7C8F6-7093-7D61-2FE5-470A48F77592}"/>
              </a:ext>
            </a:extLst>
          </p:cNvPr>
          <p:cNvSpPr txBox="1"/>
          <p:nvPr/>
        </p:nvSpPr>
        <p:spPr>
          <a:xfrm>
            <a:off x="14108720" y="4846258"/>
            <a:ext cx="2471677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1D1127"/>
                </a:solidFill>
                <a:latin typeface="Raleway"/>
                <a:ea typeface="Raleway"/>
                <a:cs typeface="Raleway"/>
                <a:sym typeface="Raleway"/>
              </a:rPr>
              <a:t>k = 20, num_of_trees = 150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" name="Google Shape;249;p10">
            <a:extLst>
              <a:ext uri="{FF2B5EF4-FFF2-40B4-BE49-F238E27FC236}">
                <a16:creationId xmlns:a16="http://schemas.microsoft.com/office/drawing/2014/main" id="{D2FD55A5-BBE7-AFB5-DCC2-2DB79274A41A}"/>
              </a:ext>
            </a:extLst>
          </p:cNvPr>
          <p:cNvSpPr txBox="1"/>
          <p:nvPr/>
        </p:nvSpPr>
        <p:spPr>
          <a:xfrm>
            <a:off x="1976664" y="6582110"/>
            <a:ext cx="24747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1D1127"/>
                </a:solidFill>
                <a:latin typeface="Raleway"/>
                <a:ea typeface="Raleway"/>
                <a:cs typeface="Raleway"/>
                <a:sym typeface="Raleway"/>
              </a:rPr>
              <a:t>k = 50, </a:t>
            </a:r>
            <a:r>
              <a:rPr lang="en-US" sz="1200" dirty="0" err="1">
                <a:solidFill>
                  <a:srgbClr val="1D1127"/>
                </a:solidFill>
                <a:latin typeface="Raleway"/>
                <a:ea typeface="Raleway"/>
                <a:cs typeface="Raleway"/>
                <a:sym typeface="Raleway"/>
              </a:rPr>
              <a:t>num_of_trees</a:t>
            </a:r>
            <a:r>
              <a:rPr lang="en-US" sz="1200" dirty="0">
                <a:solidFill>
                  <a:srgbClr val="1D1127"/>
                </a:solidFill>
                <a:latin typeface="Raleway"/>
                <a:ea typeface="Raleway"/>
                <a:cs typeface="Raleway"/>
                <a:sym typeface="Raleway"/>
              </a:rPr>
              <a:t> = 150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" name="Google Shape;250;p10">
            <a:extLst>
              <a:ext uri="{FF2B5EF4-FFF2-40B4-BE49-F238E27FC236}">
                <a16:creationId xmlns:a16="http://schemas.microsoft.com/office/drawing/2014/main" id="{7E9D217A-D65A-CD82-F51D-500F52233546}"/>
              </a:ext>
            </a:extLst>
          </p:cNvPr>
          <p:cNvSpPr txBox="1"/>
          <p:nvPr/>
        </p:nvSpPr>
        <p:spPr>
          <a:xfrm>
            <a:off x="14182572" y="6388621"/>
            <a:ext cx="2352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1D1127"/>
                </a:solidFill>
                <a:latin typeface="Raleway"/>
                <a:ea typeface="Raleway"/>
                <a:cs typeface="Raleway"/>
                <a:sym typeface="Raleway"/>
              </a:rPr>
              <a:t>k = 50, num_of_trees = 50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1" name="Google Shape;251;p10">
            <a:extLst>
              <a:ext uri="{FF2B5EF4-FFF2-40B4-BE49-F238E27FC236}">
                <a16:creationId xmlns:a16="http://schemas.microsoft.com/office/drawing/2014/main" id="{396A74DE-C066-5A1E-E235-384B99E6694A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95250" y="2599861"/>
            <a:ext cx="6268150" cy="436751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222;p9">
            <a:extLst>
              <a:ext uri="{FF2B5EF4-FFF2-40B4-BE49-F238E27FC236}">
                <a16:creationId xmlns:a16="http://schemas.microsoft.com/office/drawing/2014/main" id="{797486DA-870E-53D2-574F-588731D59498}"/>
              </a:ext>
            </a:extLst>
          </p:cNvPr>
          <p:cNvSpPr txBox="1"/>
          <p:nvPr/>
        </p:nvSpPr>
        <p:spPr>
          <a:xfrm>
            <a:off x="1430016" y="64944"/>
            <a:ext cx="15398617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 dirty="0">
                <a:solidFill>
                  <a:srgbClr val="1D1127"/>
                </a:solidFill>
                <a:latin typeface="Raleway Black"/>
                <a:ea typeface="Raleway Black"/>
                <a:cs typeface="Raleway Black"/>
                <a:sym typeface="Raleway Black"/>
              </a:rPr>
              <a:t>Results for Cora data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524939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Shape 255">
          <a:extLst>
            <a:ext uri="{FF2B5EF4-FFF2-40B4-BE49-F238E27FC236}">
              <a16:creationId xmlns:a16="http://schemas.microsoft.com/office/drawing/2014/main" id="{370B6F45-5905-7F0A-7460-7D9F3C8A3E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11">
            <a:extLst>
              <a:ext uri="{FF2B5EF4-FFF2-40B4-BE49-F238E27FC236}">
                <a16:creationId xmlns:a16="http://schemas.microsoft.com/office/drawing/2014/main" id="{A52E2A56-29B7-D737-FC66-2F07018D5629}"/>
              </a:ext>
            </a:extLst>
          </p:cNvPr>
          <p:cNvSpPr/>
          <p:nvPr/>
        </p:nvSpPr>
        <p:spPr>
          <a:xfrm rot="-7543526">
            <a:off x="-2205110" y="4665416"/>
            <a:ext cx="13939080" cy="13939080"/>
          </a:xfrm>
          <a:custGeom>
            <a:avLst/>
            <a:gdLst/>
            <a:ahLst/>
            <a:cxnLst/>
            <a:rect l="l" t="t" r="r" b="b"/>
            <a:pathLst>
              <a:path w="13939080" h="13939080" extrusionOk="0">
                <a:moveTo>
                  <a:pt x="0" y="0"/>
                </a:moveTo>
                <a:lnTo>
                  <a:pt x="13939079" y="0"/>
                </a:lnTo>
                <a:lnTo>
                  <a:pt x="13939079" y="13939079"/>
                </a:lnTo>
                <a:lnTo>
                  <a:pt x="0" y="1393907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8" name="Google Shape;258;p11">
            <a:extLst>
              <a:ext uri="{FF2B5EF4-FFF2-40B4-BE49-F238E27FC236}">
                <a16:creationId xmlns:a16="http://schemas.microsoft.com/office/drawing/2014/main" id="{7E84A437-841B-5E83-5D10-D9955DD04DE3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6288" t="7570" r="9745" b="3735"/>
          <a:stretch/>
        </p:blipFill>
        <p:spPr>
          <a:xfrm>
            <a:off x="304800" y="3338514"/>
            <a:ext cx="5571689" cy="3581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11">
            <a:extLst>
              <a:ext uri="{FF2B5EF4-FFF2-40B4-BE49-F238E27FC236}">
                <a16:creationId xmlns:a16="http://schemas.microsoft.com/office/drawing/2014/main" id="{8944FF6B-6F41-9C12-91BE-36600B1C9264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6288" t="7764" r="9745" b="3335"/>
          <a:stretch/>
        </p:blipFill>
        <p:spPr>
          <a:xfrm>
            <a:off x="6358154" y="3352800"/>
            <a:ext cx="5571689" cy="3581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11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B266063A-D4B4-D6C4-9847-80508CDA4EBC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l="6172" t="7378" r="9741" b="3136"/>
          <a:stretch/>
        </p:blipFill>
        <p:spPr>
          <a:xfrm>
            <a:off x="12411508" y="3352800"/>
            <a:ext cx="5652855" cy="3581399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11">
            <a:extLst>
              <a:ext uri="{FF2B5EF4-FFF2-40B4-BE49-F238E27FC236}">
                <a16:creationId xmlns:a16="http://schemas.microsoft.com/office/drawing/2014/main" id="{F9AB336D-5DEE-B40C-21E6-2830E57ADBB4}"/>
              </a:ext>
            </a:extLst>
          </p:cNvPr>
          <p:cNvSpPr txBox="1"/>
          <p:nvPr/>
        </p:nvSpPr>
        <p:spPr>
          <a:xfrm>
            <a:off x="1914367" y="6934199"/>
            <a:ext cx="2352554" cy="2835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1D1127"/>
                </a:solidFill>
                <a:latin typeface="Raleway"/>
                <a:ea typeface="Raleway"/>
                <a:cs typeface="Raleway"/>
                <a:sym typeface="Raleway"/>
              </a:rPr>
              <a:t>k = 10, num_of_trees = 50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" name="Google Shape;264;p11">
            <a:extLst>
              <a:ext uri="{FF2B5EF4-FFF2-40B4-BE49-F238E27FC236}">
                <a16:creationId xmlns:a16="http://schemas.microsoft.com/office/drawing/2014/main" id="{DC6D7A03-6801-8786-C50C-62955ACBFA6E}"/>
              </a:ext>
            </a:extLst>
          </p:cNvPr>
          <p:cNvSpPr txBox="1"/>
          <p:nvPr/>
        </p:nvSpPr>
        <p:spPr>
          <a:xfrm>
            <a:off x="7908159" y="6969914"/>
            <a:ext cx="2471678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1D1127"/>
                </a:solidFill>
                <a:latin typeface="Raleway"/>
                <a:ea typeface="Raleway"/>
                <a:cs typeface="Raleway"/>
                <a:sym typeface="Raleway"/>
              </a:rPr>
              <a:t>k = 10, num_of_trees = 150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5" name="Google Shape;265;p11">
            <a:extLst>
              <a:ext uri="{FF2B5EF4-FFF2-40B4-BE49-F238E27FC236}">
                <a16:creationId xmlns:a16="http://schemas.microsoft.com/office/drawing/2014/main" id="{3D385E5A-4EAD-BEBA-D18E-7C3ED8795AD3}"/>
              </a:ext>
            </a:extLst>
          </p:cNvPr>
          <p:cNvSpPr txBox="1"/>
          <p:nvPr/>
        </p:nvSpPr>
        <p:spPr>
          <a:xfrm>
            <a:off x="14491999" y="6974255"/>
            <a:ext cx="2471677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1D1127"/>
                </a:solidFill>
                <a:latin typeface="Raleway"/>
                <a:ea typeface="Raleway"/>
                <a:cs typeface="Raleway"/>
                <a:sym typeface="Raleway"/>
              </a:rPr>
              <a:t>k = 20, num_of_trees = 150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240;p10">
            <a:extLst>
              <a:ext uri="{FF2B5EF4-FFF2-40B4-BE49-F238E27FC236}">
                <a16:creationId xmlns:a16="http://schemas.microsoft.com/office/drawing/2014/main" id="{E5B611EC-20F4-B5DE-26C2-58BFB74C1918}"/>
              </a:ext>
            </a:extLst>
          </p:cNvPr>
          <p:cNvSpPr txBox="1"/>
          <p:nvPr/>
        </p:nvSpPr>
        <p:spPr>
          <a:xfrm>
            <a:off x="5091124" y="1128694"/>
            <a:ext cx="8105752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1D1127"/>
                </a:solidFill>
                <a:latin typeface="Raleway"/>
                <a:ea typeface="Raleway"/>
                <a:cs typeface="Raleway"/>
                <a:sym typeface="Raleway"/>
              </a:rPr>
              <a:t>PubMed</a:t>
            </a:r>
            <a:r>
              <a:rPr lang="en-US" sz="1800" dirty="0">
                <a:solidFill>
                  <a:srgbClr val="1D1127"/>
                </a:solidFill>
                <a:latin typeface="Raleway"/>
                <a:ea typeface="Raleway"/>
                <a:cs typeface="Raleway"/>
                <a:sym typeface="Raleway"/>
              </a:rPr>
              <a:t> Results with different hyperparameters, K = number of iteration </a:t>
            </a:r>
            <a:endParaRPr lang="en-US"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222;p9">
            <a:extLst>
              <a:ext uri="{FF2B5EF4-FFF2-40B4-BE49-F238E27FC236}">
                <a16:creationId xmlns:a16="http://schemas.microsoft.com/office/drawing/2014/main" id="{E9FF1E6D-5634-AB20-0E91-5AA47D169A12}"/>
              </a:ext>
            </a:extLst>
          </p:cNvPr>
          <p:cNvSpPr txBox="1"/>
          <p:nvPr/>
        </p:nvSpPr>
        <p:spPr>
          <a:xfrm>
            <a:off x="1430016" y="64944"/>
            <a:ext cx="15398617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 dirty="0">
                <a:solidFill>
                  <a:srgbClr val="1D1127"/>
                </a:solidFill>
                <a:latin typeface="Raleway Black"/>
                <a:ea typeface="Raleway Black"/>
                <a:cs typeface="Raleway Black"/>
                <a:sym typeface="Raleway Black"/>
              </a:rPr>
              <a:t>Results for PubMed data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185261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11"/>
          <p:cNvSpPr/>
          <p:nvPr/>
        </p:nvSpPr>
        <p:spPr>
          <a:xfrm rot="-7543526">
            <a:off x="-2205110" y="4665416"/>
            <a:ext cx="13939080" cy="13939080"/>
          </a:xfrm>
          <a:custGeom>
            <a:avLst/>
            <a:gdLst/>
            <a:ahLst/>
            <a:cxnLst/>
            <a:rect l="l" t="t" r="r" b="b"/>
            <a:pathLst>
              <a:path w="13939080" h="13939080" extrusionOk="0">
                <a:moveTo>
                  <a:pt x="0" y="0"/>
                </a:moveTo>
                <a:lnTo>
                  <a:pt x="13939079" y="0"/>
                </a:lnTo>
                <a:lnTo>
                  <a:pt x="13939079" y="13939079"/>
                </a:lnTo>
                <a:lnTo>
                  <a:pt x="0" y="1393907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1" name="Google Shape;261;p11" descr="A graph of different colored lines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 l="6987" t="7764" r="9745" b="3347"/>
          <a:stretch/>
        </p:blipFill>
        <p:spPr>
          <a:xfrm>
            <a:off x="304806" y="5474500"/>
            <a:ext cx="5571690" cy="35671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11"/>
          <p:cNvPicPr preferRelativeResize="0"/>
          <p:nvPr/>
        </p:nvPicPr>
        <p:blipFill rotWithShape="1">
          <a:blip r:embed="rId5">
            <a:alphaModFix/>
          </a:blip>
          <a:srcRect l="6872" t="7378" r="9725" b="3148"/>
          <a:stretch/>
        </p:blipFill>
        <p:spPr>
          <a:xfrm>
            <a:off x="12452085" y="5488785"/>
            <a:ext cx="5571690" cy="3538541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11"/>
          <p:cNvSpPr txBox="1"/>
          <p:nvPr/>
        </p:nvSpPr>
        <p:spPr>
          <a:xfrm>
            <a:off x="2167163" y="9073770"/>
            <a:ext cx="24747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1D1127"/>
                </a:solidFill>
                <a:latin typeface="Raleway"/>
                <a:ea typeface="Raleway"/>
                <a:cs typeface="Raleway"/>
                <a:sym typeface="Raleway"/>
              </a:rPr>
              <a:t>k = 50, num_of_trees = 150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7" name="Google Shape;267;p11"/>
          <p:cNvSpPr txBox="1"/>
          <p:nvPr/>
        </p:nvSpPr>
        <p:spPr>
          <a:xfrm>
            <a:off x="14383100" y="9078464"/>
            <a:ext cx="2352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1D1127"/>
                </a:solidFill>
                <a:latin typeface="Raleway"/>
                <a:ea typeface="Raleway"/>
                <a:cs typeface="Raleway"/>
                <a:sym typeface="Raleway"/>
              </a:rPr>
              <a:t>k = 50, num_of_trees = 50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8" name="Google Shape;268;p1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29050" y="5281650"/>
            <a:ext cx="6270474" cy="436911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222;p9">
            <a:extLst>
              <a:ext uri="{FF2B5EF4-FFF2-40B4-BE49-F238E27FC236}">
                <a16:creationId xmlns:a16="http://schemas.microsoft.com/office/drawing/2014/main" id="{77B4FA9D-9D1D-4D7E-64E0-BBD42257B87F}"/>
              </a:ext>
            </a:extLst>
          </p:cNvPr>
          <p:cNvSpPr txBox="1"/>
          <p:nvPr/>
        </p:nvSpPr>
        <p:spPr>
          <a:xfrm>
            <a:off x="1430016" y="64944"/>
            <a:ext cx="15398617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 dirty="0">
                <a:solidFill>
                  <a:srgbClr val="1D1127"/>
                </a:solidFill>
                <a:latin typeface="Raleway Black"/>
                <a:ea typeface="Raleway Black"/>
                <a:cs typeface="Raleway Black"/>
                <a:sym typeface="Raleway Black"/>
              </a:rPr>
              <a:t>Results for PubMed data</a:t>
            </a:r>
            <a:endParaRPr dirty="0"/>
          </a:p>
        </p:txBody>
      </p:sp>
      <p:sp>
        <p:nvSpPr>
          <p:cNvPr id="3" name="Google Shape;240;p10">
            <a:extLst>
              <a:ext uri="{FF2B5EF4-FFF2-40B4-BE49-F238E27FC236}">
                <a16:creationId xmlns:a16="http://schemas.microsoft.com/office/drawing/2014/main" id="{72C31050-559C-1C29-04B3-EFA2B4C15C8D}"/>
              </a:ext>
            </a:extLst>
          </p:cNvPr>
          <p:cNvSpPr txBox="1"/>
          <p:nvPr/>
        </p:nvSpPr>
        <p:spPr>
          <a:xfrm>
            <a:off x="5091124" y="1128694"/>
            <a:ext cx="8105752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1D1127"/>
                </a:solidFill>
                <a:latin typeface="Raleway"/>
                <a:ea typeface="Raleway"/>
                <a:cs typeface="Raleway"/>
                <a:sym typeface="Raleway"/>
              </a:rPr>
              <a:t>PubMed</a:t>
            </a:r>
            <a:r>
              <a:rPr lang="en-US" sz="1800" dirty="0">
                <a:solidFill>
                  <a:srgbClr val="1D1127"/>
                </a:solidFill>
                <a:latin typeface="Raleway"/>
                <a:ea typeface="Raleway"/>
                <a:cs typeface="Raleway"/>
                <a:sym typeface="Raleway"/>
              </a:rPr>
              <a:t> Results with different hyperparameters, K = number of iteration </a:t>
            </a:r>
            <a:endParaRPr lang="en-US"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12"/>
          <p:cNvSpPr/>
          <p:nvPr/>
        </p:nvSpPr>
        <p:spPr>
          <a:xfrm rot="-499655">
            <a:off x="-864456" y="-2140616"/>
            <a:ext cx="12904023" cy="2892803"/>
          </a:xfrm>
          <a:custGeom>
            <a:avLst/>
            <a:gdLst/>
            <a:ahLst/>
            <a:cxnLst/>
            <a:rect l="l" t="t" r="r" b="b"/>
            <a:pathLst>
              <a:path w="17094915" h="3832310" extrusionOk="0">
                <a:moveTo>
                  <a:pt x="0" y="0"/>
                </a:moveTo>
                <a:lnTo>
                  <a:pt x="17094915" y="0"/>
                </a:lnTo>
                <a:lnTo>
                  <a:pt x="17094915" y="3832310"/>
                </a:lnTo>
                <a:lnTo>
                  <a:pt x="0" y="3832310"/>
                </a:lnTo>
                <a:close/>
              </a:path>
            </a:pathLst>
          </a:custGeom>
          <a:solidFill>
            <a:srgbClr val="E1E1E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" name="Google Shape;274;p12"/>
          <p:cNvSpPr/>
          <p:nvPr/>
        </p:nvSpPr>
        <p:spPr>
          <a:xfrm rot="-499655">
            <a:off x="6037956" y="9603908"/>
            <a:ext cx="12904023" cy="2892803"/>
          </a:xfrm>
          <a:custGeom>
            <a:avLst/>
            <a:gdLst/>
            <a:ahLst/>
            <a:cxnLst/>
            <a:rect l="l" t="t" r="r" b="b"/>
            <a:pathLst>
              <a:path w="17094915" h="3832310" extrusionOk="0">
                <a:moveTo>
                  <a:pt x="0" y="0"/>
                </a:moveTo>
                <a:lnTo>
                  <a:pt x="17094915" y="0"/>
                </a:lnTo>
                <a:lnTo>
                  <a:pt x="17094915" y="3832310"/>
                </a:lnTo>
                <a:lnTo>
                  <a:pt x="0" y="3832310"/>
                </a:lnTo>
                <a:close/>
              </a:path>
            </a:pathLst>
          </a:custGeom>
          <a:solidFill>
            <a:srgbClr val="E1E1E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Google Shape;275;p12"/>
          <p:cNvSpPr txBox="1"/>
          <p:nvPr/>
        </p:nvSpPr>
        <p:spPr>
          <a:xfrm>
            <a:off x="2550530" y="1327544"/>
            <a:ext cx="13186939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>
                <a:solidFill>
                  <a:srgbClr val="1D1127"/>
                </a:solidFill>
                <a:latin typeface="Raleway Black"/>
                <a:ea typeface="Raleway Black"/>
                <a:cs typeface="Raleway Black"/>
                <a:sym typeface="Raleway Black"/>
              </a:rPr>
              <a:t>Testing and Evaluation Plan</a:t>
            </a:r>
            <a:endParaRPr/>
          </a:p>
        </p:txBody>
      </p:sp>
      <p:cxnSp>
        <p:nvCxnSpPr>
          <p:cNvPr id="276" name="Google Shape;276;p12"/>
          <p:cNvCxnSpPr/>
          <p:nvPr/>
        </p:nvCxnSpPr>
        <p:spPr>
          <a:xfrm>
            <a:off x="10767060" y="1028700"/>
            <a:ext cx="6492240" cy="0"/>
          </a:xfrm>
          <a:prstGeom prst="straightConnector1">
            <a:avLst/>
          </a:prstGeom>
          <a:noFill/>
          <a:ln w="47625" cap="flat" cmpd="sng">
            <a:solidFill>
              <a:srgbClr val="2083C4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77" name="Google Shape;277;p12"/>
          <p:cNvCxnSpPr/>
          <p:nvPr/>
        </p:nvCxnSpPr>
        <p:spPr>
          <a:xfrm>
            <a:off x="1028700" y="9258300"/>
            <a:ext cx="6492240" cy="0"/>
          </a:xfrm>
          <a:prstGeom prst="straightConnector1">
            <a:avLst/>
          </a:prstGeom>
          <a:noFill/>
          <a:ln w="47625" cap="flat" cmpd="sng">
            <a:solidFill>
              <a:srgbClr val="2083C4"/>
            </a:solidFill>
            <a:prstDash val="solid"/>
            <a:round/>
            <a:headEnd type="none" w="sm" len="sm"/>
            <a:tailEnd type="none" w="sm" len="sm"/>
          </a:ln>
        </p:spPr>
      </p:cxnSp>
      <p:graphicFrame>
        <p:nvGraphicFramePr>
          <p:cNvPr id="278" name="Google Shape;278;p12"/>
          <p:cNvGraphicFramePr/>
          <p:nvPr/>
        </p:nvGraphicFramePr>
        <p:xfrm>
          <a:off x="1676400" y="2771736"/>
          <a:ext cx="15240000" cy="5628440"/>
        </p:xfrm>
        <a:graphic>
          <a:graphicData uri="http://schemas.openxmlformats.org/drawingml/2006/table">
            <a:tbl>
              <a:tblPr firstRow="1" firstCol="1" bandRow="1">
                <a:noFill/>
                <a:tableStyleId>{8BB5AE2E-551A-4F6D-ADD8-30E5675E80A2}</a:tableStyleId>
              </a:tblPr>
              <a:tblGrid>
                <a:gridCol w="2667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37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8359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957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>
                          <a:solidFill>
                            <a:schemeClr val="dk1"/>
                          </a:solidFill>
                        </a:rPr>
                        <a:t>Case</a:t>
                      </a:r>
                      <a:endParaRPr sz="2000" u="none" strike="noStrike" cap="none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68575" marR="685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>
                          <a:solidFill>
                            <a:schemeClr val="dk1"/>
                          </a:solidFill>
                        </a:rPr>
                        <a:t>Test Case</a:t>
                      </a:r>
                      <a:endParaRPr sz="2000" u="none" strike="noStrike" cap="none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68575" marR="685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>
                          <a:solidFill>
                            <a:schemeClr val="dk1"/>
                          </a:solidFill>
                        </a:rPr>
                        <a:t>Result</a:t>
                      </a:r>
                      <a:endParaRPr sz="2000" u="none" strike="noStrike" cap="none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68575" marR="68575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05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>
                          <a:solidFill>
                            <a:schemeClr val="dk1"/>
                          </a:solidFill>
                        </a:rPr>
                        <a:t>Node2Vec 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>
                          <a:solidFill>
                            <a:schemeClr val="dk1"/>
                          </a:solidFill>
                        </a:rPr>
                        <a:t>q &amp; p suited values</a:t>
                      </a:r>
                      <a:endParaRPr sz="2000" b="0" u="none" strike="noStrike" cap="none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68575" marR="685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>
                          <a:solidFill>
                            <a:schemeClr val="dk1"/>
                          </a:solidFill>
                        </a:rPr>
                        <a:t>Run Node2Vec on a sample graph dataset with q = 0.25 and p = 0.5</a:t>
                      </a:r>
                      <a:endParaRPr sz="2000" u="none" strike="noStrike" cap="none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68575" marR="685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>
                          <a:solidFill>
                            <a:schemeClr val="dk1"/>
                          </a:solidFill>
                        </a:rPr>
                        <a:t>Reached valid node embeddings as desired.</a:t>
                      </a:r>
                      <a:endParaRPr sz="2000" u="none" strike="noStrike" cap="none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68575" marR="68575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0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>
                          <a:solidFill>
                            <a:schemeClr val="dk1"/>
                          </a:solidFill>
                        </a:rPr>
                        <a:t>Isolation Forest Detection</a:t>
                      </a:r>
                      <a:endParaRPr sz="2000" b="0" u="none" strike="noStrike" cap="none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68575" marR="685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>
                          <a:solidFill>
                            <a:schemeClr val="dk1"/>
                          </a:solidFill>
                        </a:rPr>
                        <a:t>Assess how varying the number of trees affects anomaly detection performance when n_estimators = 150</a:t>
                      </a:r>
                      <a:endParaRPr sz="2000" u="none" strike="noStrike" cap="none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68575" marR="685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>
                          <a:solidFill>
                            <a:schemeClr val="dk1"/>
                          </a:solidFill>
                        </a:rPr>
                        <a:t>Anomalies identified successfully and tagged in a csv file</a:t>
                      </a:r>
                      <a:endParaRPr sz="2000" u="none" strike="noStrike" cap="none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68575" marR="68575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0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>
                          <a:solidFill>
                            <a:schemeClr val="dk1"/>
                          </a:solidFill>
                        </a:rPr>
                        <a:t>Scalability with Large Dataset</a:t>
                      </a:r>
                      <a:endParaRPr sz="2000" b="0" u="none" strike="noStrike" cap="none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68575" marR="685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>
                          <a:solidFill>
                            <a:schemeClr val="dk1"/>
                          </a:solidFill>
                        </a:rPr>
                        <a:t>A large citation graph dataset with over 5000 nodes and edges</a:t>
                      </a:r>
                      <a:endParaRPr sz="2000" u="none" strike="noStrike" cap="none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68575" marR="685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>
                          <a:solidFill>
                            <a:schemeClr val="dk1"/>
                          </a:solidFill>
                        </a:rPr>
                        <a:t>The entire pipleline runs successfully and efficiently, achieving desired results</a:t>
                      </a:r>
                      <a:endParaRPr sz="2000" u="none" strike="noStrike" cap="none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68575" marR="68575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05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>
                          <a:solidFill>
                            <a:schemeClr val="dk1"/>
                          </a:solidFill>
                        </a:rPr>
                        <a:t>Evaluation Metrics</a:t>
                      </a:r>
                      <a:endParaRPr sz="2000" b="0" u="none" strike="noStrike" cap="none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68575" marR="685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>
                          <a:solidFill>
                            <a:schemeClr val="dk1"/>
                          </a:solidFill>
                        </a:rPr>
                        <a:t>Detection against ground truth</a:t>
                      </a:r>
                      <a:endParaRPr sz="2000" u="none" strike="noStrike" cap="none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68575" marR="685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>
                          <a:solidFill>
                            <a:schemeClr val="dk1"/>
                          </a:solidFill>
                        </a:rPr>
                        <a:t>Precision = 0.94, Recall = 0.8</a:t>
                      </a:r>
                      <a:endParaRPr sz="2000" u="none" strike="noStrike" cap="none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68575" marR="68575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05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>
                          <a:solidFill>
                            <a:schemeClr val="dk1"/>
                          </a:solidFill>
                        </a:rPr>
                        <a:t>GFCN Integration</a:t>
                      </a:r>
                      <a:endParaRPr sz="2000" b="0" u="none" strike="noStrike" cap="none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68575" marR="685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>
                          <a:solidFill>
                            <a:schemeClr val="dk1"/>
                          </a:solidFill>
                        </a:rPr>
                        <a:t>Entered Results From Isolation Forest Into GFCN</a:t>
                      </a:r>
                      <a:endParaRPr sz="2000" u="none" strike="noStrike" cap="none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68575" marR="685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>
                          <a:solidFill>
                            <a:schemeClr val="dk1"/>
                          </a:solidFill>
                        </a:rPr>
                        <a:t>GFCN trains and outputs node classification successfully</a:t>
                      </a:r>
                      <a:endParaRPr sz="2000" u="none" strike="noStrike" cap="none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68575" marR="68575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3"/>
          <p:cNvSpPr/>
          <p:nvPr/>
        </p:nvSpPr>
        <p:spPr>
          <a:xfrm>
            <a:off x="12254865" y="-280035"/>
            <a:ext cx="6960870" cy="10999470"/>
          </a:xfrm>
          <a:custGeom>
            <a:avLst/>
            <a:gdLst/>
            <a:ahLst/>
            <a:cxnLst/>
            <a:rect l="l" t="t" r="r" b="b"/>
            <a:pathLst>
              <a:path w="2539344" h="4012636" extrusionOk="0">
                <a:moveTo>
                  <a:pt x="0" y="0"/>
                </a:moveTo>
                <a:lnTo>
                  <a:pt x="2539344" y="0"/>
                </a:lnTo>
                <a:lnTo>
                  <a:pt x="2539344" y="4012636"/>
                </a:lnTo>
                <a:lnTo>
                  <a:pt x="0" y="4012636"/>
                </a:lnTo>
                <a:close/>
              </a:path>
            </a:pathLst>
          </a:custGeom>
          <a:solidFill>
            <a:srgbClr val="BF776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4" name="Google Shape;284;p13"/>
          <p:cNvSpPr txBox="1"/>
          <p:nvPr/>
        </p:nvSpPr>
        <p:spPr>
          <a:xfrm>
            <a:off x="1676400" y="3700528"/>
            <a:ext cx="8382000" cy="2999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999" b="1">
                <a:solidFill>
                  <a:srgbClr val="1D1127"/>
                </a:solidFill>
                <a:latin typeface="Raleway Black"/>
                <a:ea typeface="Raleway Black"/>
                <a:cs typeface="Raleway Black"/>
                <a:sym typeface="Raleway Black"/>
              </a:rPr>
              <a:t>THANK YOU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"/>
          <p:cNvSpPr/>
          <p:nvPr/>
        </p:nvSpPr>
        <p:spPr>
          <a:xfrm>
            <a:off x="12331065" y="-644703"/>
            <a:ext cx="7346716" cy="11576407"/>
          </a:xfrm>
          <a:custGeom>
            <a:avLst/>
            <a:gdLst/>
            <a:ahLst/>
            <a:cxnLst/>
            <a:rect l="l" t="t" r="r" b="b"/>
            <a:pathLst>
              <a:path w="2680102" h="4223105" extrusionOk="0">
                <a:moveTo>
                  <a:pt x="0" y="0"/>
                </a:moveTo>
                <a:lnTo>
                  <a:pt x="2680102" y="0"/>
                </a:lnTo>
                <a:lnTo>
                  <a:pt x="2680102" y="4223105"/>
                </a:lnTo>
                <a:lnTo>
                  <a:pt x="0" y="4223105"/>
                </a:lnTo>
                <a:close/>
              </a:path>
            </a:pathLst>
          </a:custGeom>
          <a:solidFill>
            <a:srgbClr val="E1E1E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2"/>
          <p:cNvSpPr/>
          <p:nvPr/>
        </p:nvSpPr>
        <p:spPr>
          <a:xfrm>
            <a:off x="1444692" y="8230260"/>
            <a:ext cx="7156853" cy="2251314"/>
          </a:xfrm>
          <a:custGeom>
            <a:avLst/>
            <a:gdLst/>
            <a:ahLst/>
            <a:cxnLst/>
            <a:rect l="l" t="t" r="r" b="b"/>
            <a:pathLst>
              <a:path w="2610839" h="821285" extrusionOk="0">
                <a:moveTo>
                  <a:pt x="0" y="0"/>
                </a:moveTo>
                <a:lnTo>
                  <a:pt x="2610839" y="0"/>
                </a:lnTo>
                <a:lnTo>
                  <a:pt x="2610839" y="821285"/>
                </a:lnTo>
                <a:lnTo>
                  <a:pt x="0" y="821285"/>
                </a:lnTo>
                <a:close/>
              </a:path>
            </a:pathLst>
          </a:custGeom>
          <a:solidFill>
            <a:srgbClr val="62DBD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2"/>
          <p:cNvSpPr txBox="1"/>
          <p:nvPr/>
        </p:nvSpPr>
        <p:spPr>
          <a:xfrm>
            <a:off x="381000" y="495300"/>
            <a:ext cx="12254865" cy="1781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>
                <a:solidFill>
                  <a:srgbClr val="1D1127"/>
                </a:solidFill>
                <a:latin typeface="Raleway Black"/>
                <a:ea typeface="Raleway Black"/>
                <a:cs typeface="Raleway Black"/>
                <a:sym typeface="Raleway Black"/>
              </a:rPr>
              <a:t>Problem Definition: Anomalies In Scientific Citations</a:t>
            </a:r>
            <a:endParaRPr/>
          </a:p>
        </p:txBody>
      </p:sp>
      <p:sp>
        <p:nvSpPr>
          <p:cNvPr id="101" name="Google Shape;101;p2"/>
          <p:cNvSpPr txBox="1"/>
          <p:nvPr/>
        </p:nvSpPr>
        <p:spPr>
          <a:xfrm>
            <a:off x="1444692" y="2883801"/>
            <a:ext cx="1603308" cy="413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99" b="1" u="sng">
                <a:solidFill>
                  <a:srgbClr val="1D1127"/>
                </a:solidFill>
                <a:latin typeface="Raleway"/>
                <a:ea typeface="Raleway"/>
                <a:cs typeface="Raleway"/>
                <a:sym typeface="Raleway"/>
              </a:rPr>
              <a:t>Problem</a:t>
            </a:r>
            <a:endParaRPr/>
          </a:p>
        </p:txBody>
      </p:sp>
      <p:sp>
        <p:nvSpPr>
          <p:cNvPr id="102" name="Google Shape;102;p2"/>
          <p:cNvSpPr txBox="1"/>
          <p:nvPr/>
        </p:nvSpPr>
        <p:spPr>
          <a:xfrm>
            <a:off x="57382" y="3416753"/>
            <a:ext cx="4377928" cy="2676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3605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99">
                <a:solidFill>
                  <a:srgbClr val="1D1127"/>
                </a:solidFill>
                <a:latin typeface="Raleway"/>
                <a:ea typeface="Raleway"/>
                <a:cs typeface="Raleway"/>
                <a:sym typeface="Raleway"/>
              </a:rPr>
              <a:t>Scientific citation may be counterfeit (citation manipulation, misleading quotes), undermining the credibility of the research.</a:t>
            </a:r>
            <a:endParaRPr/>
          </a:p>
        </p:txBody>
      </p:sp>
      <p:sp>
        <p:nvSpPr>
          <p:cNvPr id="103" name="Google Shape;103;p2"/>
          <p:cNvSpPr txBox="1"/>
          <p:nvPr/>
        </p:nvSpPr>
        <p:spPr>
          <a:xfrm>
            <a:off x="5818710" y="2880442"/>
            <a:ext cx="1603308" cy="413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99" b="1" u="sng">
                <a:solidFill>
                  <a:srgbClr val="1D1127"/>
                </a:solidFill>
                <a:latin typeface="Raleway"/>
                <a:ea typeface="Raleway"/>
                <a:cs typeface="Raleway"/>
                <a:sym typeface="Raleway"/>
              </a:rPr>
              <a:t>Purpose</a:t>
            </a:r>
            <a:endParaRPr/>
          </a:p>
        </p:txBody>
      </p:sp>
      <p:sp>
        <p:nvSpPr>
          <p:cNvPr id="104" name="Google Shape;104;p2"/>
          <p:cNvSpPr txBox="1"/>
          <p:nvPr/>
        </p:nvSpPr>
        <p:spPr>
          <a:xfrm>
            <a:off x="4587148" y="3509086"/>
            <a:ext cx="4066433" cy="3138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605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99" dirty="0">
                <a:solidFill>
                  <a:srgbClr val="1D1127"/>
                </a:solidFill>
                <a:latin typeface="Raleway"/>
                <a:ea typeface="Raleway"/>
                <a:cs typeface="Raleway"/>
                <a:sym typeface="Raleway"/>
              </a:rPr>
              <a:t>Detecting such anomalies citations in graph-structured data, where nodes represent papers and edges represent citations.</a:t>
            </a:r>
            <a:endParaRPr dirty="0"/>
          </a:p>
        </p:txBody>
      </p:sp>
      <p:sp>
        <p:nvSpPr>
          <p:cNvPr id="105" name="Google Shape;105;p2"/>
          <p:cNvSpPr txBox="1"/>
          <p:nvPr/>
        </p:nvSpPr>
        <p:spPr>
          <a:xfrm>
            <a:off x="9891111" y="2880443"/>
            <a:ext cx="1603308" cy="413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99" b="1" u="sng">
                <a:solidFill>
                  <a:srgbClr val="1D1127"/>
                </a:solidFill>
                <a:latin typeface="Raleway"/>
                <a:ea typeface="Raleway"/>
                <a:cs typeface="Raleway"/>
                <a:sym typeface="Raleway"/>
              </a:rPr>
              <a:t>Purpose</a:t>
            </a:r>
            <a:endParaRPr/>
          </a:p>
        </p:txBody>
      </p:sp>
      <p:sp>
        <p:nvSpPr>
          <p:cNvPr id="106" name="Google Shape;106;p2"/>
          <p:cNvSpPr txBox="1"/>
          <p:nvPr/>
        </p:nvSpPr>
        <p:spPr>
          <a:xfrm>
            <a:off x="9054465" y="3518611"/>
            <a:ext cx="3276600" cy="2147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605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99" dirty="0">
                <a:solidFill>
                  <a:srgbClr val="1D1127"/>
                </a:solidFill>
                <a:latin typeface="Raleway"/>
                <a:ea typeface="Raleway"/>
                <a:cs typeface="Raleway"/>
                <a:sym typeface="Raleway"/>
              </a:rPr>
              <a:t>The project aims to propose a method to efficiently recognize citation anomalies</a:t>
            </a:r>
            <a:endParaRPr dirty="0"/>
          </a:p>
        </p:txBody>
      </p:sp>
      <p:sp>
        <p:nvSpPr>
          <p:cNvPr id="107" name="Google Shape;107;p2"/>
          <p:cNvSpPr/>
          <p:nvPr/>
        </p:nvSpPr>
        <p:spPr>
          <a:xfrm>
            <a:off x="4484496" y="2997876"/>
            <a:ext cx="57494" cy="3158179"/>
          </a:xfrm>
          <a:custGeom>
            <a:avLst/>
            <a:gdLst/>
            <a:ahLst/>
            <a:cxnLst/>
            <a:rect l="l" t="t" r="r" b="b"/>
            <a:pathLst>
              <a:path w="2610839" h="821285" extrusionOk="0">
                <a:moveTo>
                  <a:pt x="0" y="0"/>
                </a:moveTo>
                <a:lnTo>
                  <a:pt x="2610839" y="0"/>
                </a:lnTo>
                <a:lnTo>
                  <a:pt x="2610839" y="821285"/>
                </a:lnTo>
                <a:lnTo>
                  <a:pt x="0" y="821285"/>
                </a:lnTo>
                <a:close/>
              </a:path>
            </a:pathLst>
          </a:custGeom>
          <a:solidFill>
            <a:srgbClr val="62DBD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2"/>
          <p:cNvSpPr/>
          <p:nvPr/>
        </p:nvSpPr>
        <p:spPr>
          <a:xfrm>
            <a:off x="8821049" y="2997875"/>
            <a:ext cx="57494" cy="3158179"/>
          </a:xfrm>
          <a:custGeom>
            <a:avLst/>
            <a:gdLst/>
            <a:ahLst/>
            <a:cxnLst/>
            <a:rect l="l" t="t" r="r" b="b"/>
            <a:pathLst>
              <a:path w="2610839" h="821285" extrusionOk="0">
                <a:moveTo>
                  <a:pt x="0" y="0"/>
                </a:moveTo>
                <a:lnTo>
                  <a:pt x="2610839" y="0"/>
                </a:lnTo>
                <a:lnTo>
                  <a:pt x="2610839" y="821285"/>
                </a:lnTo>
                <a:lnTo>
                  <a:pt x="0" y="821285"/>
                </a:lnTo>
                <a:close/>
              </a:path>
            </a:pathLst>
          </a:custGeom>
          <a:solidFill>
            <a:srgbClr val="62DBD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"/>
          <p:cNvSpPr/>
          <p:nvPr/>
        </p:nvSpPr>
        <p:spPr>
          <a:xfrm>
            <a:off x="-333948" y="9932499"/>
            <a:ext cx="19573576" cy="1241847"/>
          </a:xfrm>
          <a:custGeom>
            <a:avLst/>
            <a:gdLst/>
            <a:ahLst/>
            <a:cxnLst/>
            <a:rect l="l" t="t" r="r" b="b"/>
            <a:pathLst>
              <a:path w="7140494" h="453029" extrusionOk="0">
                <a:moveTo>
                  <a:pt x="0" y="0"/>
                </a:moveTo>
                <a:lnTo>
                  <a:pt x="7140494" y="0"/>
                </a:lnTo>
                <a:lnTo>
                  <a:pt x="7140494" y="453029"/>
                </a:lnTo>
                <a:lnTo>
                  <a:pt x="0" y="453029"/>
                </a:lnTo>
                <a:close/>
              </a:path>
            </a:pathLst>
          </a:custGeom>
          <a:solidFill>
            <a:srgbClr val="62DBD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p3"/>
          <p:cNvSpPr/>
          <p:nvPr/>
        </p:nvSpPr>
        <p:spPr>
          <a:xfrm>
            <a:off x="1880668" y="-10451006"/>
            <a:ext cx="14526665" cy="14526665"/>
          </a:xfrm>
          <a:custGeom>
            <a:avLst/>
            <a:gdLst/>
            <a:ahLst/>
            <a:cxnLst/>
            <a:rect l="l" t="t" r="r" b="b"/>
            <a:pathLst>
              <a:path w="6350000" h="6350000" extrusionOk="0">
                <a:moveTo>
                  <a:pt x="3175000" y="0"/>
                </a:moveTo>
                <a:cubicBezTo>
                  <a:pt x="1421496" y="0"/>
                  <a:pt x="0" y="1421496"/>
                  <a:pt x="0" y="3175000"/>
                </a:cubicBezTo>
                <a:cubicBezTo>
                  <a:pt x="0" y="4928504"/>
                  <a:pt x="1421496" y="6350000"/>
                  <a:pt x="3175000" y="6350000"/>
                </a:cubicBezTo>
                <a:cubicBezTo>
                  <a:pt x="4928504" y="6350000"/>
                  <a:pt x="6350000" y="4928504"/>
                  <a:pt x="6350000" y="3175000"/>
                </a:cubicBezTo>
                <a:cubicBezTo>
                  <a:pt x="6350000" y="1421496"/>
                  <a:pt x="4928504" y="0"/>
                  <a:pt x="3175000" y="0"/>
                </a:cubicBezTo>
                <a:close/>
              </a:path>
            </a:pathLst>
          </a:custGeom>
          <a:solidFill>
            <a:srgbClr val="E1E1E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3"/>
          <p:cNvSpPr/>
          <p:nvPr/>
        </p:nvSpPr>
        <p:spPr>
          <a:xfrm>
            <a:off x="15476358" y="567582"/>
            <a:ext cx="2555551" cy="2555551"/>
          </a:xfrm>
          <a:custGeom>
            <a:avLst/>
            <a:gdLst/>
            <a:ahLst/>
            <a:cxnLst/>
            <a:rect l="l" t="t" r="r" b="b"/>
            <a:pathLst>
              <a:path w="2555551" h="2555551" extrusionOk="0">
                <a:moveTo>
                  <a:pt x="0" y="0"/>
                </a:moveTo>
                <a:lnTo>
                  <a:pt x="2555552" y="0"/>
                </a:lnTo>
                <a:lnTo>
                  <a:pt x="2555552" y="2555551"/>
                </a:lnTo>
                <a:lnTo>
                  <a:pt x="0" y="255555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3"/>
          <p:cNvSpPr txBox="1"/>
          <p:nvPr/>
        </p:nvSpPr>
        <p:spPr>
          <a:xfrm>
            <a:off x="4235571" y="1019175"/>
            <a:ext cx="9816858" cy="9238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>
                <a:solidFill>
                  <a:srgbClr val="1D1127"/>
                </a:solidFill>
                <a:latin typeface="Raleway Black"/>
                <a:ea typeface="Raleway Black"/>
                <a:cs typeface="Raleway Black"/>
                <a:sym typeface="Raleway Black"/>
              </a:rPr>
              <a:t>Approach Overview</a:t>
            </a:r>
            <a:endParaRPr/>
          </a:p>
        </p:txBody>
      </p:sp>
      <p:sp>
        <p:nvSpPr>
          <p:cNvPr id="117" name="Google Shape;117;p3"/>
          <p:cNvSpPr txBox="1"/>
          <p:nvPr/>
        </p:nvSpPr>
        <p:spPr>
          <a:xfrm>
            <a:off x="7338113" y="4425867"/>
            <a:ext cx="3611773" cy="4665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rgbClr val="1D1127"/>
                </a:solidFill>
                <a:latin typeface="Raleway Black"/>
                <a:ea typeface="Raleway Black"/>
                <a:cs typeface="Raleway Black"/>
                <a:sym typeface="Raleway Black"/>
              </a:rPr>
              <a:t>Solution</a:t>
            </a:r>
            <a:endParaRPr/>
          </a:p>
        </p:txBody>
      </p:sp>
      <p:sp>
        <p:nvSpPr>
          <p:cNvPr id="118" name="Google Shape;118;p3"/>
          <p:cNvSpPr txBox="1"/>
          <p:nvPr/>
        </p:nvSpPr>
        <p:spPr>
          <a:xfrm>
            <a:off x="7106418" y="6773246"/>
            <a:ext cx="4075160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dirty="0">
                <a:solidFill>
                  <a:srgbClr val="1D1127"/>
                </a:solidFill>
                <a:latin typeface="Raleway Black"/>
                <a:ea typeface="Raleway Black"/>
                <a:cs typeface="Raleway Black"/>
                <a:sym typeface="Raleway Black"/>
              </a:rPr>
              <a:t>Methods</a:t>
            </a:r>
            <a:endParaRPr dirty="0"/>
          </a:p>
        </p:txBody>
      </p:sp>
      <p:sp>
        <p:nvSpPr>
          <p:cNvPr id="119" name="Google Shape;119;p3"/>
          <p:cNvSpPr txBox="1"/>
          <p:nvPr/>
        </p:nvSpPr>
        <p:spPr>
          <a:xfrm>
            <a:off x="4030444" y="5143500"/>
            <a:ext cx="10227109" cy="12757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605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99">
                <a:solidFill>
                  <a:srgbClr val="1D1127"/>
                </a:solidFill>
                <a:latin typeface="Raleway"/>
                <a:ea typeface="Raleway"/>
                <a:cs typeface="Raleway"/>
                <a:sym typeface="Raleway"/>
              </a:rPr>
              <a:t>Objective is to apply Graph Fairing Convolutional Networks (GFCNs) to model and analyze citation relationships within scientific literature.</a:t>
            </a:r>
            <a:endParaRPr/>
          </a:p>
        </p:txBody>
      </p:sp>
      <p:sp>
        <p:nvSpPr>
          <p:cNvPr id="120" name="Google Shape;120;p3"/>
          <p:cNvSpPr txBox="1"/>
          <p:nvPr/>
        </p:nvSpPr>
        <p:spPr>
          <a:xfrm>
            <a:off x="4708090" y="7616364"/>
            <a:ext cx="8871816" cy="40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605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99">
                <a:solidFill>
                  <a:srgbClr val="1D1127"/>
                </a:solidFill>
                <a:latin typeface="Raleway"/>
                <a:ea typeface="Raleway"/>
                <a:cs typeface="Raleway"/>
                <a:sym typeface="Raleway"/>
              </a:rPr>
              <a:t>Node2Vec, Isolation Forest, GFCN, Jacobi Method.</a:t>
            </a:r>
            <a:endParaRPr/>
          </a:p>
        </p:txBody>
      </p:sp>
      <p:sp>
        <p:nvSpPr>
          <p:cNvPr id="121" name="Google Shape;121;p3"/>
          <p:cNvSpPr/>
          <p:nvPr/>
        </p:nvSpPr>
        <p:spPr>
          <a:xfrm>
            <a:off x="571561" y="567582"/>
            <a:ext cx="2039434" cy="1527918"/>
          </a:xfrm>
          <a:custGeom>
            <a:avLst/>
            <a:gdLst/>
            <a:ahLst/>
            <a:cxnLst/>
            <a:rect l="l" t="t" r="r" b="b"/>
            <a:pathLst>
              <a:path w="1540244" h="1149407" extrusionOk="0">
                <a:moveTo>
                  <a:pt x="0" y="0"/>
                </a:moveTo>
                <a:lnTo>
                  <a:pt x="1540245" y="0"/>
                </a:lnTo>
                <a:lnTo>
                  <a:pt x="1540245" y="1149407"/>
                </a:lnTo>
                <a:lnTo>
                  <a:pt x="0" y="114940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4"/>
          <p:cNvSpPr/>
          <p:nvPr/>
        </p:nvSpPr>
        <p:spPr>
          <a:xfrm>
            <a:off x="9686456" y="9872237"/>
            <a:ext cx="9553175" cy="1241847"/>
          </a:xfrm>
          <a:custGeom>
            <a:avLst/>
            <a:gdLst/>
            <a:ahLst/>
            <a:cxnLst/>
            <a:rect l="l" t="t" r="r" b="b"/>
            <a:pathLst>
              <a:path w="3485024" h="453029" extrusionOk="0">
                <a:moveTo>
                  <a:pt x="0" y="0"/>
                </a:moveTo>
                <a:lnTo>
                  <a:pt x="3485024" y="0"/>
                </a:lnTo>
                <a:lnTo>
                  <a:pt x="3485024" y="453029"/>
                </a:lnTo>
                <a:lnTo>
                  <a:pt x="0" y="453029"/>
                </a:lnTo>
                <a:close/>
              </a:path>
            </a:pathLst>
          </a:custGeom>
          <a:solidFill>
            <a:srgbClr val="62DBD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4"/>
          <p:cNvSpPr/>
          <p:nvPr/>
        </p:nvSpPr>
        <p:spPr>
          <a:xfrm>
            <a:off x="-333948" y="-839272"/>
            <a:ext cx="8586759" cy="1241847"/>
          </a:xfrm>
          <a:custGeom>
            <a:avLst/>
            <a:gdLst/>
            <a:ahLst/>
            <a:cxnLst/>
            <a:rect l="l" t="t" r="r" b="b"/>
            <a:pathLst>
              <a:path w="3132473" h="453029" extrusionOk="0">
                <a:moveTo>
                  <a:pt x="0" y="0"/>
                </a:moveTo>
                <a:lnTo>
                  <a:pt x="3132473" y="0"/>
                </a:lnTo>
                <a:lnTo>
                  <a:pt x="3132473" y="453029"/>
                </a:lnTo>
                <a:lnTo>
                  <a:pt x="0" y="453029"/>
                </a:lnTo>
                <a:close/>
              </a:path>
            </a:pathLst>
          </a:custGeom>
          <a:solidFill>
            <a:srgbClr val="62DBD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" name="Google Shape;128;p4"/>
          <p:cNvSpPr/>
          <p:nvPr/>
        </p:nvSpPr>
        <p:spPr>
          <a:xfrm>
            <a:off x="16793974" y="1931740"/>
            <a:ext cx="1006844" cy="799527"/>
          </a:xfrm>
          <a:custGeom>
            <a:avLst/>
            <a:gdLst/>
            <a:ahLst/>
            <a:cxnLst/>
            <a:rect l="l" t="t" r="r" b="b"/>
            <a:pathLst>
              <a:path w="1540244" h="1149407" extrusionOk="0">
                <a:moveTo>
                  <a:pt x="0" y="0"/>
                </a:moveTo>
                <a:lnTo>
                  <a:pt x="1540245" y="0"/>
                </a:lnTo>
                <a:lnTo>
                  <a:pt x="1540245" y="1149407"/>
                </a:lnTo>
                <a:lnTo>
                  <a:pt x="0" y="114940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4"/>
          <p:cNvSpPr txBox="1"/>
          <p:nvPr/>
        </p:nvSpPr>
        <p:spPr>
          <a:xfrm>
            <a:off x="299724" y="796323"/>
            <a:ext cx="17688551" cy="18466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>
                <a:solidFill>
                  <a:srgbClr val="1D1127"/>
                </a:solidFill>
                <a:latin typeface="Raleway Black"/>
                <a:ea typeface="Raleway Black"/>
                <a:cs typeface="Raleway Black"/>
                <a:sym typeface="Raleway Black"/>
              </a:rPr>
              <a:t>Graph Fairing Convolutional Networks (GFCN)</a:t>
            </a:r>
            <a:endParaRPr/>
          </a:p>
        </p:txBody>
      </p:sp>
      <p:sp>
        <p:nvSpPr>
          <p:cNvPr id="130" name="Google Shape;130;p4"/>
          <p:cNvSpPr txBox="1"/>
          <p:nvPr/>
        </p:nvSpPr>
        <p:spPr>
          <a:xfrm>
            <a:off x="1666277" y="4944554"/>
            <a:ext cx="2259816" cy="413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99" b="1" u="sng">
                <a:solidFill>
                  <a:srgbClr val="1D1127"/>
                </a:solidFill>
                <a:latin typeface="Raleway"/>
                <a:ea typeface="Raleway"/>
                <a:cs typeface="Raleway"/>
                <a:sym typeface="Raleway"/>
              </a:rPr>
              <a:t>Graph Fairing</a:t>
            </a:r>
            <a:endParaRPr/>
          </a:p>
        </p:txBody>
      </p:sp>
      <p:sp>
        <p:nvSpPr>
          <p:cNvPr id="131" name="Google Shape;131;p4"/>
          <p:cNvSpPr txBox="1"/>
          <p:nvPr/>
        </p:nvSpPr>
        <p:spPr>
          <a:xfrm>
            <a:off x="1508377" y="2736030"/>
            <a:ext cx="15271243" cy="1019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99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99" b="1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GFCN uses a multi-layer architecture, together with skip connections, and non-linear activation functions to extract high-order information of graphs as discriminative features.</a:t>
            </a:r>
            <a:endParaRPr/>
          </a:p>
        </p:txBody>
      </p:sp>
      <p:sp>
        <p:nvSpPr>
          <p:cNvPr id="132" name="Google Shape;132;p4"/>
          <p:cNvSpPr txBox="1"/>
          <p:nvPr/>
        </p:nvSpPr>
        <p:spPr>
          <a:xfrm>
            <a:off x="7550343" y="4938731"/>
            <a:ext cx="3187310" cy="413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99" b="1" u="sng">
                <a:solidFill>
                  <a:srgbClr val="1D1127"/>
                </a:solidFill>
                <a:latin typeface="Raleway"/>
                <a:ea typeface="Raleway"/>
                <a:cs typeface="Raleway"/>
                <a:sym typeface="Raleway"/>
              </a:rPr>
              <a:t>Graph Convolution</a:t>
            </a:r>
            <a:endParaRPr/>
          </a:p>
        </p:txBody>
      </p:sp>
      <p:sp>
        <p:nvSpPr>
          <p:cNvPr id="133" name="Google Shape;133;p4"/>
          <p:cNvSpPr txBox="1"/>
          <p:nvPr/>
        </p:nvSpPr>
        <p:spPr>
          <a:xfrm>
            <a:off x="14361903" y="4936871"/>
            <a:ext cx="2935493" cy="413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99" b="1" u="sng">
                <a:solidFill>
                  <a:srgbClr val="1D1127"/>
                </a:solidFill>
                <a:latin typeface="Raleway"/>
                <a:ea typeface="Raleway"/>
                <a:cs typeface="Raleway"/>
                <a:sym typeface="Raleway"/>
              </a:rPr>
              <a:t>Skip Connections</a:t>
            </a:r>
            <a:endParaRPr/>
          </a:p>
        </p:txBody>
      </p:sp>
      <p:sp>
        <p:nvSpPr>
          <p:cNvPr id="134" name="Google Shape;134;p4"/>
          <p:cNvSpPr txBox="1"/>
          <p:nvPr/>
        </p:nvSpPr>
        <p:spPr>
          <a:xfrm>
            <a:off x="461664" y="5600700"/>
            <a:ext cx="4989753" cy="3019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605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99">
                <a:solidFill>
                  <a:srgbClr val="1D1127"/>
                </a:solidFill>
                <a:latin typeface="Raleway"/>
                <a:ea typeface="Raleway"/>
                <a:cs typeface="Raleway"/>
                <a:sym typeface="Raleway"/>
              </a:rPr>
              <a:t>The core idea behind graph fairing is to smooth node features(or signals) on the graph by attenuating high-frequency noise and preserving the essential graph structure</a:t>
            </a:r>
            <a:endParaRPr/>
          </a:p>
        </p:txBody>
      </p:sp>
      <p:sp>
        <p:nvSpPr>
          <p:cNvPr id="135" name="Google Shape;135;p4"/>
          <p:cNvSpPr txBox="1"/>
          <p:nvPr/>
        </p:nvSpPr>
        <p:spPr>
          <a:xfrm>
            <a:off x="6714028" y="5653364"/>
            <a:ext cx="4859939" cy="3019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605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99">
                <a:solidFill>
                  <a:srgbClr val="1D1127"/>
                </a:solidFill>
                <a:latin typeface="Raleway"/>
                <a:ea typeface="Raleway"/>
                <a:cs typeface="Raleway"/>
                <a:sym typeface="Raleway"/>
              </a:rPr>
              <a:t>This operation aggregates each node’s information from its neighbor nodes, analogous to how a pixel in convolutional neural network (CNN) aggregates information.</a:t>
            </a:r>
            <a:endParaRPr/>
          </a:p>
        </p:txBody>
      </p:sp>
      <p:sp>
        <p:nvSpPr>
          <p:cNvPr id="136" name="Google Shape;136;p4"/>
          <p:cNvSpPr txBox="1"/>
          <p:nvPr/>
        </p:nvSpPr>
        <p:spPr>
          <a:xfrm>
            <a:off x="13546705" y="5600700"/>
            <a:ext cx="4441570" cy="2615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605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99" dirty="0">
                <a:solidFill>
                  <a:srgbClr val="1D1127"/>
                </a:solidFill>
                <a:latin typeface="Raleway"/>
                <a:ea typeface="Raleway"/>
                <a:cs typeface="Raleway"/>
                <a:sym typeface="Raleway"/>
              </a:rPr>
              <a:t>Allow the network to reuse initial node features at each layer, which helps stabilize training and retain important information across layers. </a:t>
            </a:r>
            <a:endParaRPr dirty="0"/>
          </a:p>
        </p:txBody>
      </p:sp>
      <p:sp>
        <p:nvSpPr>
          <p:cNvPr id="137" name="Google Shape;137;p4"/>
          <p:cNvSpPr/>
          <p:nvPr/>
        </p:nvSpPr>
        <p:spPr>
          <a:xfrm>
            <a:off x="5859584" y="9243313"/>
            <a:ext cx="1006844" cy="799527"/>
          </a:xfrm>
          <a:custGeom>
            <a:avLst/>
            <a:gdLst/>
            <a:ahLst/>
            <a:cxnLst/>
            <a:rect l="l" t="t" r="r" b="b"/>
            <a:pathLst>
              <a:path w="1540244" h="1149407" extrusionOk="0">
                <a:moveTo>
                  <a:pt x="0" y="0"/>
                </a:moveTo>
                <a:lnTo>
                  <a:pt x="1540245" y="0"/>
                </a:lnTo>
                <a:lnTo>
                  <a:pt x="1540245" y="1149407"/>
                </a:lnTo>
                <a:lnTo>
                  <a:pt x="0" y="114940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5"/>
          <p:cNvSpPr txBox="1"/>
          <p:nvPr/>
        </p:nvSpPr>
        <p:spPr>
          <a:xfrm>
            <a:off x="1790700" y="495300"/>
            <a:ext cx="15398617" cy="18466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>
                <a:solidFill>
                  <a:srgbClr val="1D1127"/>
                </a:solidFill>
                <a:latin typeface="Raleway Black"/>
                <a:ea typeface="Raleway Black"/>
                <a:cs typeface="Raleway Black"/>
                <a:sym typeface="Raleway Black"/>
              </a:rPr>
              <a:t>Convolution and Skip Connection Illustration</a:t>
            </a:r>
            <a:endParaRPr/>
          </a:p>
        </p:txBody>
      </p:sp>
      <p:cxnSp>
        <p:nvCxnSpPr>
          <p:cNvPr id="143" name="Google Shape;143;p5"/>
          <p:cNvCxnSpPr/>
          <p:nvPr/>
        </p:nvCxnSpPr>
        <p:spPr>
          <a:xfrm rot="-5415937">
            <a:off x="-3581053" y="4951305"/>
            <a:ext cx="10493273" cy="0"/>
          </a:xfrm>
          <a:prstGeom prst="straightConnector1">
            <a:avLst/>
          </a:prstGeom>
          <a:noFill/>
          <a:ln w="590550" cap="flat" cmpd="sng">
            <a:solidFill>
              <a:srgbClr val="62DBD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4" name="Google Shape;144;p5"/>
          <p:cNvCxnSpPr/>
          <p:nvPr/>
        </p:nvCxnSpPr>
        <p:spPr>
          <a:xfrm rot="-5400000">
            <a:off x="14036993" y="5119688"/>
            <a:ext cx="6492240" cy="0"/>
          </a:xfrm>
          <a:prstGeom prst="straightConnector1">
            <a:avLst/>
          </a:prstGeom>
          <a:noFill/>
          <a:ln w="47625" cap="flat" cmpd="sng">
            <a:solidFill>
              <a:srgbClr val="62DBDF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5" name="Google Shape;145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86000" y="2933700"/>
            <a:ext cx="7310675" cy="289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787258" y="2933700"/>
            <a:ext cx="7305271" cy="2895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5"/>
          <p:cNvSpPr txBox="1"/>
          <p:nvPr/>
        </p:nvSpPr>
        <p:spPr>
          <a:xfrm>
            <a:off x="2416309" y="6591300"/>
            <a:ext cx="14360732" cy="1246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99" dirty="0">
                <a:solidFill>
                  <a:srgbClr val="1D1127"/>
                </a:solidFill>
                <a:latin typeface="Raleway"/>
                <a:ea typeface="Raleway"/>
                <a:cs typeface="Raleway"/>
                <a:sym typeface="Raleway"/>
              </a:rPr>
              <a:t>GFCN uses a skip connection to combine both the initial node representations and the aggregated node neighborhood representation enabling it to memorize information across distant nodes.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5"/>
          <p:cNvSpPr/>
          <p:nvPr/>
        </p:nvSpPr>
        <p:spPr>
          <a:xfrm>
            <a:off x="15925800" y="8690183"/>
            <a:ext cx="1006844" cy="799527"/>
          </a:xfrm>
          <a:custGeom>
            <a:avLst/>
            <a:gdLst/>
            <a:ahLst/>
            <a:cxnLst/>
            <a:rect l="l" t="t" r="r" b="b"/>
            <a:pathLst>
              <a:path w="1540244" h="1149407" extrusionOk="0">
                <a:moveTo>
                  <a:pt x="0" y="0"/>
                </a:moveTo>
                <a:lnTo>
                  <a:pt x="1540245" y="0"/>
                </a:lnTo>
                <a:lnTo>
                  <a:pt x="1540245" y="1149407"/>
                </a:lnTo>
                <a:lnTo>
                  <a:pt x="0" y="114940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6"/>
          <p:cNvSpPr/>
          <p:nvPr/>
        </p:nvSpPr>
        <p:spPr>
          <a:xfrm rot="-499655">
            <a:off x="-864456" y="-2140616"/>
            <a:ext cx="12904023" cy="2892803"/>
          </a:xfrm>
          <a:custGeom>
            <a:avLst/>
            <a:gdLst/>
            <a:ahLst/>
            <a:cxnLst/>
            <a:rect l="l" t="t" r="r" b="b"/>
            <a:pathLst>
              <a:path w="17094915" h="3832310" extrusionOk="0">
                <a:moveTo>
                  <a:pt x="0" y="0"/>
                </a:moveTo>
                <a:lnTo>
                  <a:pt x="17094915" y="0"/>
                </a:lnTo>
                <a:lnTo>
                  <a:pt x="17094915" y="3832310"/>
                </a:lnTo>
                <a:lnTo>
                  <a:pt x="0" y="3832310"/>
                </a:lnTo>
                <a:close/>
              </a:path>
            </a:pathLst>
          </a:custGeom>
          <a:solidFill>
            <a:srgbClr val="E1E1E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p6"/>
          <p:cNvSpPr/>
          <p:nvPr/>
        </p:nvSpPr>
        <p:spPr>
          <a:xfrm rot="-499655">
            <a:off x="6037956" y="9603908"/>
            <a:ext cx="12904023" cy="2892803"/>
          </a:xfrm>
          <a:custGeom>
            <a:avLst/>
            <a:gdLst/>
            <a:ahLst/>
            <a:cxnLst/>
            <a:rect l="l" t="t" r="r" b="b"/>
            <a:pathLst>
              <a:path w="17094915" h="3832310" extrusionOk="0">
                <a:moveTo>
                  <a:pt x="0" y="0"/>
                </a:moveTo>
                <a:lnTo>
                  <a:pt x="17094915" y="0"/>
                </a:lnTo>
                <a:lnTo>
                  <a:pt x="17094915" y="3832310"/>
                </a:lnTo>
                <a:lnTo>
                  <a:pt x="0" y="3832310"/>
                </a:lnTo>
                <a:close/>
              </a:path>
            </a:pathLst>
          </a:custGeom>
          <a:solidFill>
            <a:srgbClr val="E1E1E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6"/>
          <p:cNvSpPr/>
          <p:nvPr/>
        </p:nvSpPr>
        <p:spPr>
          <a:xfrm rot="5400000">
            <a:off x="14052971" y="-715103"/>
            <a:ext cx="7141501" cy="805042"/>
          </a:xfrm>
          <a:custGeom>
            <a:avLst/>
            <a:gdLst/>
            <a:ahLst/>
            <a:cxnLst/>
            <a:rect l="l" t="t" r="r" b="b"/>
            <a:pathLst>
              <a:path w="7141501" h="805042" extrusionOk="0">
                <a:moveTo>
                  <a:pt x="0" y="0"/>
                </a:moveTo>
                <a:lnTo>
                  <a:pt x="7141501" y="0"/>
                </a:lnTo>
                <a:lnTo>
                  <a:pt x="7141501" y="805042"/>
                </a:lnTo>
                <a:lnTo>
                  <a:pt x="0" y="80504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30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6"/>
          <p:cNvSpPr/>
          <p:nvPr/>
        </p:nvSpPr>
        <p:spPr>
          <a:xfrm rot="-5400000">
            <a:off x="-2939629" y="10369130"/>
            <a:ext cx="7141501" cy="805042"/>
          </a:xfrm>
          <a:custGeom>
            <a:avLst/>
            <a:gdLst/>
            <a:ahLst/>
            <a:cxnLst/>
            <a:rect l="l" t="t" r="r" b="b"/>
            <a:pathLst>
              <a:path w="7141501" h="805042" extrusionOk="0">
                <a:moveTo>
                  <a:pt x="0" y="0"/>
                </a:moveTo>
                <a:lnTo>
                  <a:pt x="7141501" y="0"/>
                </a:lnTo>
                <a:lnTo>
                  <a:pt x="7141501" y="805042"/>
                </a:lnTo>
                <a:lnTo>
                  <a:pt x="0" y="80504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30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6"/>
          <p:cNvSpPr txBox="1"/>
          <p:nvPr/>
        </p:nvSpPr>
        <p:spPr>
          <a:xfrm>
            <a:off x="2860972" y="871451"/>
            <a:ext cx="12566055" cy="18466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>
                <a:solidFill>
                  <a:srgbClr val="1D1127"/>
                </a:solidFill>
                <a:latin typeface="Raleway Black"/>
                <a:ea typeface="Raleway Black"/>
                <a:cs typeface="Raleway Black"/>
                <a:sym typeface="Raleway Black"/>
              </a:rPr>
              <a:t>Node2Vec: Graph Embedding Technique</a:t>
            </a:r>
            <a:endParaRPr/>
          </a:p>
        </p:txBody>
      </p:sp>
      <p:sp>
        <p:nvSpPr>
          <p:cNvPr id="158" name="Google Shape;158;p6"/>
          <p:cNvSpPr txBox="1"/>
          <p:nvPr/>
        </p:nvSpPr>
        <p:spPr>
          <a:xfrm>
            <a:off x="1219200" y="3258169"/>
            <a:ext cx="16954501" cy="42404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8"/>
              </a:lnSpc>
              <a:spcBef>
                <a:spcPts val="0"/>
              </a:spcBef>
              <a:spcAft>
                <a:spcPts val="0"/>
              </a:spcAft>
              <a:buClr>
                <a:srgbClr val="1D1127"/>
              </a:buClr>
              <a:buSzPts val="2499"/>
              <a:buFont typeface="Arial"/>
              <a:buChar char="•"/>
            </a:pPr>
            <a:r>
              <a:rPr lang="en-US" sz="2499" dirty="0">
                <a:solidFill>
                  <a:srgbClr val="1D1127"/>
                </a:solidFill>
                <a:latin typeface="Raleway"/>
                <a:ea typeface="Raleway"/>
                <a:cs typeface="Raleway"/>
                <a:sym typeface="Raleway"/>
              </a:rPr>
              <a:t>Node2Vec is an approach intended for constructing an embedding of a given graph to Euclidian space.</a:t>
            </a:r>
            <a:endParaRPr dirty="0"/>
          </a:p>
          <a:p>
            <a:pPr marL="0" marR="0" lvl="0" indent="0" algn="l" rtl="0">
              <a:lnSpc>
                <a:spcPct val="120008"/>
              </a:lnSpc>
              <a:spcBef>
                <a:spcPts val="0"/>
              </a:spcBef>
              <a:spcAft>
                <a:spcPts val="0"/>
              </a:spcAft>
              <a:buClr>
                <a:srgbClr val="1D1127"/>
              </a:buClr>
              <a:buSzPts val="2499"/>
              <a:buFont typeface="Arial"/>
              <a:buChar char="•"/>
            </a:pPr>
            <a:r>
              <a:rPr lang="en-US" sz="2499" dirty="0">
                <a:solidFill>
                  <a:srgbClr val="1D1127"/>
                </a:solidFill>
                <a:latin typeface="Raleway"/>
                <a:ea typeface="Raleway"/>
                <a:cs typeface="Raleway"/>
                <a:sym typeface="Raleway"/>
              </a:rPr>
              <a:t>Node2Vec starts by generating random walks within the graph, like a random path that starts at a node and traverses the graph by randomly choosing neighboring nodes to visit.</a:t>
            </a:r>
            <a:endParaRPr dirty="0"/>
          </a:p>
          <a:p>
            <a:pPr marL="0" marR="0" lvl="0" indent="0" algn="l" rtl="0">
              <a:lnSpc>
                <a:spcPct val="120008"/>
              </a:lnSpc>
              <a:spcBef>
                <a:spcPts val="0"/>
              </a:spcBef>
              <a:spcAft>
                <a:spcPts val="0"/>
              </a:spcAft>
              <a:buClr>
                <a:srgbClr val="1D1127"/>
              </a:buClr>
              <a:buSzPts val="2499"/>
              <a:buFont typeface="Arial"/>
              <a:buChar char="•"/>
            </a:pPr>
            <a:r>
              <a:rPr lang="en-US" sz="2499" dirty="0">
                <a:solidFill>
                  <a:srgbClr val="1D1127"/>
                </a:solidFill>
                <a:latin typeface="Raleway"/>
                <a:ea typeface="Raleway"/>
                <a:cs typeface="Raleway"/>
                <a:sym typeface="Raleway"/>
              </a:rPr>
              <a:t>As these random walks progress, they create sequences of nodes. Each sequence represents a unique path through the graph.</a:t>
            </a:r>
            <a:endParaRPr dirty="0"/>
          </a:p>
          <a:p>
            <a:pPr marL="0" marR="0" lvl="0" indent="0" algn="l" rtl="0">
              <a:lnSpc>
                <a:spcPct val="120008"/>
              </a:lnSpc>
              <a:spcBef>
                <a:spcPts val="0"/>
              </a:spcBef>
              <a:spcAft>
                <a:spcPts val="0"/>
              </a:spcAft>
              <a:buClr>
                <a:srgbClr val="1D1127"/>
              </a:buClr>
              <a:buSzPts val="2499"/>
              <a:buFont typeface="Arial"/>
              <a:buChar char="•"/>
            </a:pPr>
            <a:r>
              <a:rPr lang="en-US" sz="2499" dirty="0">
                <a:solidFill>
                  <a:srgbClr val="1D1127"/>
                </a:solidFill>
                <a:latin typeface="Raleway"/>
                <a:ea typeface="Raleway"/>
                <a:cs typeface="Raleway"/>
                <a:sym typeface="Raleway"/>
              </a:rPr>
              <a:t>Node2Vec treats these node sequences as if they were sentences in natural language. It applies techniques from word embedding models like Word2Vec, such as the Skip-gram model or Continuous Bag of Words CBOW).</a:t>
            </a:r>
            <a:endParaRPr dirty="0"/>
          </a:p>
          <a:p>
            <a:pPr marL="0" marR="0" lvl="0" indent="158686" algn="l" rtl="0">
              <a:lnSpc>
                <a:spcPct val="12000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99"/>
              <a:buFont typeface="Arial"/>
              <a:buNone/>
            </a:pPr>
            <a:endParaRPr sz="2499" dirty="0">
              <a:solidFill>
                <a:srgbClr val="1D1127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342900" marR="0" lvl="0" indent="-21590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u="none" strike="noStrike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59" name="Google Shape;159;p6"/>
          <p:cNvPicPr preferRelativeResize="0"/>
          <p:nvPr/>
        </p:nvPicPr>
        <p:blipFill rotWithShape="1">
          <a:blip r:embed="rId4">
            <a:alphaModFix/>
          </a:blip>
          <a:srcRect t="13838" b="14193"/>
          <a:stretch/>
        </p:blipFill>
        <p:spPr>
          <a:xfrm>
            <a:off x="3438791" y="6875349"/>
            <a:ext cx="11410416" cy="29842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7"/>
          <p:cNvSpPr/>
          <p:nvPr/>
        </p:nvSpPr>
        <p:spPr>
          <a:xfrm rot="-2983543">
            <a:off x="-7108656" y="-3482586"/>
            <a:ext cx="15294876" cy="15294876"/>
          </a:xfrm>
          <a:custGeom>
            <a:avLst/>
            <a:gdLst/>
            <a:ahLst/>
            <a:cxnLst/>
            <a:rect l="l" t="t" r="r" b="b"/>
            <a:pathLst>
              <a:path w="15294876" h="15294876" extrusionOk="0">
                <a:moveTo>
                  <a:pt x="0" y="0"/>
                </a:moveTo>
                <a:lnTo>
                  <a:pt x="15294876" y="0"/>
                </a:lnTo>
                <a:lnTo>
                  <a:pt x="15294876" y="15294876"/>
                </a:lnTo>
                <a:lnTo>
                  <a:pt x="0" y="152948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7"/>
          <p:cNvSpPr/>
          <p:nvPr/>
        </p:nvSpPr>
        <p:spPr>
          <a:xfrm rot="-4143492">
            <a:off x="-7163687" y="1536"/>
            <a:ext cx="12008947" cy="12008947"/>
          </a:xfrm>
          <a:custGeom>
            <a:avLst/>
            <a:gdLst/>
            <a:ahLst/>
            <a:cxnLst/>
            <a:rect l="l" t="t" r="r" b="b"/>
            <a:pathLst>
              <a:path w="12008947" h="12008947" extrusionOk="0">
                <a:moveTo>
                  <a:pt x="0" y="0"/>
                </a:moveTo>
                <a:lnTo>
                  <a:pt x="12008946" y="0"/>
                </a:lnTo>
                <a:lnTo>
                  <a:pt x="12008946" y="12008946"/>
                </a:lnTo>
                <a:lnTo>
                  <a:pt x="0" y="1200894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7"/>
          <p:cNvSpPr txBox="1"/>
          <p:nvPr/>
        </p:nvSpPr>
        <p:spPr>
          <a:xfrm>
            <a:off x="4419600" y="266700"/>
            <a:ext cx="12918728" cy="18466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>
                <a:solidFill>
                  <a:srgbClr val="1D1127"/>
                </a:solidFill>
                <a:latin typeface="Raleway Black"/>
                <a:ea typeface="Raleway Black"/>
                <a:cs typeface="Raleway Black"/>
                <a:sym typeface="Raleway Black"/>
              </a:rPr>
              <a:t>Isolation Forest for Anomaly Detection</a:t>
            </a:r>
            <a:endParaRPr/>
          </a:p>
        </p:txBody>
      </p:sp>
      <p:sp>
        <p:nvSpPr>
          <p:cNvPr id="167" name="Google Shape;167;p7"/>
          <p:cNvSpPr txBox="1"/>
          <p:nvPr/>
        </p:nvSpPr>
        <p:spPr>
          <a:xfrm>
            <a:off x="4419600" y="2324100"/>
            <a:ext cx="13868400" cy="36710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42900" marR="0" lvl="0" indent="-342900" algn="l" rtl="0">
              <a:lnSpc>
                <a:spcPct val="141666"/>
              </a:lnSpc>
              <a:spcBef>
                <a:spcPts val="0"/>
              </a:spcBef>
              <a:spcAft>
                <a:spcPts val="0"/>
              </a:spcAft>
              <a:buClr>
                <a:srgbClr val="1D1127"/>
              </a:buClr>
              <a:buSzPts val="2400"/>
              <a:buFont typeface="Arial"/>
              <a:buChar char="•"/>
            </a:pPr>
            <a:r>
              <a:rPr lang="en-US" sz="2400" dirty="0">
                <a:solidFill>
                  <a:srgbClr val="1D1127"/>
                </a:solidFill>
                <a:latin typeface="Raleway"/>
                <a:ea typeface="Raleway"/>
                <a:cs typeface="Raleway"/>
                <a:sym typeface="Raleway"/>
              </a:rPr>
              <a:t>Isolation Forest separates anomalies by randomly portioning data points.</a:t>
            </a:r>
            <a:endParaRPr dirty="0"/>
          </a:p>
          <a:p>
            <a:pPr marL="342900" marR="0" lvl="0" indent="-342900" algn="l" rtl="0">
              <a:lnSpc>
                <a:spcPct val="141666"/>
              </a:lnSpc>
              <a:spcBef>
                <a:spcPts val="0"/>
              </a:spcBef>
              <a:spcAft>
                <a:spcPts val="0"/>
              </a:spcAft>
              <a:buClr>
                <a:srgbClr val="1D1127"/>
              </a:buClr>
              <a:buSzPts val="2400"/>
              <a:buFont typeface="Arial"/>
              <a:buChar char="•"/>
            </a:pPr>
            <a:r>
              <a:rPr lang="en-US" sz="2400" dirty="0">
                <a:solidFill>
                  <a:srgbClr val="1D1127"/>
                </a:solidFill>
                <a:latin typeface="Raleway"/>
                <a:ea typeface="Raleway"/>
                <a:cs typeface="Raleway"/>
                <a:sym typeface="Raleway"/>
              </a:rPr>
              <a:t>Tree-based structure: Isolation Forest builds multiple random decision trees (</a:t>
            </a:r>
            <a:r>
              <a:rPr lang="en-US" sz="2400" dirty="0" err="1">
                <a:solidFill>
                  <a:srgbClr val="1D1127"/>
                </a:solidFill>
                <a:latin typeface="Raleway"/>
                <a:ea typeface="Raleway"/>
                <a:cs typeface="Raleway"/>
                <a:sym typeface="Raleway"/>
              </a:rPr>
              <a:t>iTrees</a:t>
            </a:r>
            <a:r>
              <a:rPr lang="en-US" sz="2400" dirty="0">
                <a:solidFill>
                  <a:srgbClr val="1D1127"/>
                </a:solidFill>
                <a:latin typeface="Raleway"/>
                <a:ea typeface="Raleway"/>
                <a:cs typeface="Raleway"/>
                <a:sym typeface="Raleway"/>
              </a:rPr>
              <a:t>). </a:t>
            </a:r>
          </a:p>
          <a:p>
            <a:pPr marL="342900" marR="0" lvl="0" indent="-342900" algn="l" rtl="0">
              <a:lnSpc>
                <a:spcPct val="141666"/>
              </a:lnSpc>
              <a:spcBef>
                <a:spcPts val="0"/>
              </a:spcBef>
              <a:spcAft>
                <a:spcPts val="0"/>
              </a:spcAft>
              <a:buClr>
                <a:srgbClr val="1D1127"/>
              </a:buClr>
              <a:buSzPts val="2400"/>
              <a:buFont typeface="Arial"/>
              <a:buChar char="•"/>
            </a:pPr>
            <a:r>
              <a:rPr lang="en-US" sz="2400" dirty="0">
                <a:solidFill>
                  <a:srgbClr val="1D1127"/>
                </a:solidFill>
                <a:latin typeface="Raleway"/>
                <a:ea typeface="Raleway"/>
                <a:cs typeface="Raleway"/>
                <a:sym typeface="Raleway"/>
              </a:rPr>
              <a:t>Points isolated with shorter path lengths are more likely to be anomalies.</a:t>
            </a:r>
            <a:endParaRPr dirty="0"/>
          </a:p>
          <a:p>
            <a:pPr marL="342900" marR="0" lvl="0" indent="-342900" algn="l" rtl="0">
              <a:lnSpc>
                <a:spcPct val="141666"/>
              </a:lnSpc>
              <a:spcBef>
                <a:spcPts val="0"/>
              </a:spcBef>
              <a:spcAft>
                <a:spcPts val="0"/>
              </a:spcAft>
              <a:buClr>
                <a:srgbClr val="1D1127"/>
              </a:buClr>
              <a:buSzPts val="2400"/>
              <a:buFont typeface="Arial"/>
              <a:buChar char="•"/>
            </a:pPr>
            <a:r>
              <a:rPr lang="en-US" sz="2400" dirty="0">
                <a:solidFill>
                  <a:srgbClr val="1D1127"/>
                </a:solidFill>
                <a:latin typeface="Raleway"/>
                <a:ea typeface="Raleway"/>
                <a:cs typeface="Raleway"/>
                <a:sym typeface="Raleway"/>
              </a:rPr>
              <a:t>Random Partitioning: Each </a:t>
            </a:r>
            <a:r>
              <a:rPr lang="en-US" sz="2400" dirty="0" err="1">
                <a:solidFill>
                  <a:srgbClr val="1D1127"/>
                </a:solidFill>
                <a:latin typeface="Raleway"/>
                <a:ea typeface="Raleway"/>
                <a:cs typeface="Raleway"/>
                <a:sym typeface="Raleway"/>
              </a:rPr>
              <a:t>iTree</a:t>
            </a:r>
            <a:r>
              <a:rPr lang="en-US" sz="2400" dirty="0">
                <a:solidFill>
                  <a:srgbClr val="1D1127"/>
                </a:solidFill>
                <a:latin typeface="Raleway"/>
                <a:ea typeface="Raleway"/>
                <a:cs typeface="Raleway"/>
                <a:sym typeface="Raleway"/>
              </a:rPr>
              <a:t> randomly selects an attribute and splits the data, creating a hierarchy of partitions. Anomalies require fewer partitions to be isolated.</a:t>
            </a:r>
            <a:endParaRPr dirty="0"/>
          </a:p>
          <a:p>
            <a:pPr marL="342900" marR="0" lvl="0" indent="-342900" algn="l" rtl="0">
              <a:lnSpc>
                <a:spcPct val="141666"/>
              </a:lnSpc>
              <a:spcBef>
                <a:spcPts val="0"/>
              </a:spcBef>
              <a:spcAft>
                <a:spcPts val="0"/>
              </a:spcAft>
              <a:buClr>
                <a:srgbClr val="1D1127"/>
              </a:buClr>
              <a:buSzPts val="2400"/>
              <a:buFont typeface="Arial"/>
              <a:buChar char="•"/>
            </a:pPr>
            <a:r>
              <a:rPr lang="en-US" sz="2400" dirty="0">
                <a:solidFill>
                  <a:srgbClr val="1D1127"/>
                </a:solidFill>
                <a:latin typeface="Raleway"/>
                <a:ea typeface="Raleway"/>
                <a:cs typeface="Raleway"/>
                <a:sym typeface="Raleway"/>
              </a:rPr>
              <a:t>Anomaly Score: The algorithm assigns an anomaly score based on the average path length of the point across all </a:t>
            </a:r>
            <a:r>
              <a:rPr lang="en-US" sz="2400" dirty="0" err="1">
                <a:solidFill>
                  <a:srgbClr val="1D1127"/>
                </a:solidFill>
                <a:latin typeface="Raleway"/>
                <a:ea typeface="Raleway"/>
                <a:cs typeface="Raleway"/>
                <a:sym typeface="Raleway"/>
              </a:rPr>
              <a:t>iTrees</a:t>
            </a:r>
            <a:r>
              <a:rPr lang="en-US" sz="2400" dirty="0">
                <a:solidFill>
                  <a:srgbClr val="1D1127"/>
                </a:solidFill>
                <a:latin typeface="Raleway"/>
                <a:ea typeface="Raleway"/>
                <a:cs typeface="Raleway"/>
                <a:sym typeface="Raleway"/>
              </a:rPr>
              <a:t>. Shorter paths indicate a higher anomaly likelihood.</a:t>
            </a:r>
            <a:endParaRPr dirty="0"/>
          </a:p>
        </p:txBody>
      </p:sp>
      <p:pic>
        <p:nvPicPr>
          <p:cNvPr id="168" name="Google Shape;168;p7" descr="Anomaly detection using Isolation Forest and Local Outlier Factor | by  Lekha Priya | Medium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658600" y="6857374"/>
            <a:ext cx="5868127" cy="2751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8"/>
          <p:cNvSpPr txBox="1"/>
          <p:nvPr/>
        </p:nvSpPr>
        <p:spPr>
          <a:xfrm>
            <a:off x="5562600" y="622903"/>
            <a:ext cx="7362090" cy="2474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 dirty="0">
                <a:solidFill>
                  <a:srgbClr val="1D1127"/>
                </a:solidFill>
                <a:latin typeface="Raleway Black"/>
                <a:ea typeface="Raleway Black"/>
                <a:cs typeface="Raleway Black"/>
                <a:sym typeface="Raleway Black"/>
              </a:rPr>
              <a:t>Sequence Diagram</a:t>
            </a: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6000" b="1" dirty="0">
              <a:solidFill>
                <a:srgbClr val="1D1127"/>
              </a:solidFill>
              <a:latin typeface="Raleway Black"/>
              <a:ea typeface="Raleway Black"/>
              <a:cs typeface="Raleway Black"/>
              <a:sym typeface="Raleway Black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cxnSp>
        <p:nvCxnSpPr>
          <p:cNvPr id="174" name="Google Shape;174;p8"/>
          <p:cNvCxnSpPr/>
          <p:nvPr/>
        </p:nvCxnSpPr>
        <p:spPr>
          <a:xfrm>
            <a:off x="5283" y="9791700"/>
            <a:ext cx="10094146" cy="0"/>
          </a:xfrm>
          <a:prstGeom prst="straightConnector1">
            <a:avLst/>
          </a:prstGeom>
          <a:noFill/>
          <a:ln w="47625" cap="flat" cmpd="sng">
            <a:solidFill>
              <a:srgbClr val="62DBD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5" name="Google Shape;175;p8"/>
          <p:cNvCxnSpPr/>
          <p:nvPr/>
        </p:nvCxnSpPr>
        <p:spPr>
          <a:xfrm>
            <a:off x="8193854" y="419100"/>
            <a:ext cx="10094146" cy="0"/>
          </a:xfrm>
          <a:prstGeom prst="straightConnector1">
            <a:avLst/>
          </a:prstGeom>
          <a:noFill/>
          <a:ln w="47625" cap="flat" cmpd="sng">
            <a:solidFill>
              <a:srgbClr val="62DBD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" name="Google Shape;158;p6">
            <a:extLst>
              <a:ext uri="{FF2B5EF4-FFF2-40B4-BE49-F238E27FC236}">
                <a16:creationId xmlns:a16="http://schemas.microsoft.com/office/drawing/2014/main" id="{3EB0FF41-7A08-A065-BD70-EB89916F745D}"/>
              </a:ext>
            </a:extLst>
          </p:cNvPr>
          <p:cNvSpPr txBox="1"/>
          <p:nvPr/>
        </p:nvSpPr>
        <p:spPr>
          <a:xfrm>
            <a:off x="1028700" y="3258169"/>
            <a:ext cx="17145001" cy="461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42900" marR="0" lvl="0" indent="-342900" algn="l" rtl="0">
              <a:lnSpc>
                <a:spcPct val="12000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99"/>
              <a:buFont typeface="Arial" panose="020B0604020202020204" pitchFamily="34" charset="0"/>
              <a:buChar char="•"/>
            </a:pPr>
            <a:r>
              <a:rPr lang="en-US" sz="2499">
                <a:solidFill>
                  <a:srgbClr val="1D1127"/>
                </a:solidFill>
                <a:latin typeface="Raleway"/>
                <a:ea typeface="Raleway"/>
                <a:cs typeface="Raleway"/>
                <a:sym typeface="Raleway"/>
              </a:rPr>
              <a:t>Isdadsadsadsadsa</a:t>
            </a:r>
            <a:endParaRPr lang="en-US" sz="2499" dirty="0">
              <a:solidFill>
                <a:srgbClr val="1D1127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Shape 172">
          <a:extLst>
            <a:ext uri="{FF2B5EF4-FFF2-40B4-BE49-F238E27FC236}">
              <a16:creationId xmlns:a16="http://schemas.microsoft.com/office/drawing/2014/main" id="{7E1763A2-86A5-AEED-D45E-A4C8C250D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8">
            <a:extLst>
              <a:ext uri="{FF2B5EF4-FFF2-40B4-BE49-F238E27FC236}">
                <a16:creationId xmlns:a16="http://schemas.microsoft.com/office/drawing/2014/main" id="{4F726782-4785-FA2E-D15E-0127D09E1878}"/>
              </a:ext>
            </a:extLst>
          </p:cNvPr>
          <p:cNvSpPr txBox="1"/>
          <p:nvPr/>
        </p:nvSpPr>
        <p:spPr>
          <a:xfrm>
            <a:off x="5562600" y="622903"/>
            <a:ext cx="7362090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>
                <a:solidFill>
                  <a:srgbClr val="1D1127"/>
                </a:solidFill>
                <a:latin typeface="Raleway Black"/>
                <a:ea typeface="Raleway Black"/>
                <a:cs typeface="Raleway Black"/>
                <a:sym typeface="Raleway Black"/>
              </a:rPr>
              <a:t>Model’s Process</a:t>
            </a:r>
            <a:endParaRPr/>
          </a:p>
        </p:txBody>
      </p:sp>
      <p:cxnSp>
        <p:nvCxnSpPr>
          <p:cNvPr id="174" name="Google Shape;174;p8">
            <a:extLst>
              <a:ext uri="{FF2B5EF4-FFF2-40B4-BE49-F238E27FC236}">
                <a16:creationId xmlns:a16="http://schemas.microsoft.com/office/drawing/2014/main" id="{47C3F2EC-DD5B-D5EA-D0D6-2FE4BFA5F373}"/>
              </a:ext>
            </a:extLst>
          </p:cNvPr>
          <p:cNvCxnSpPr/>
          <p:nvPr/>
        </p:nvCxnSpPr>
        <p:spPr>
          <a:xfrm>
            <a:off x="5283" y="9791700"/>
            <a:ext cx="10094146" cy="0"/>
          </a:xfrm>
          <a:prstGeom prst="straightConnector1">
            <a:avLst/>
          </a:prstGeom>
          <a:noFill/>
          <a:ln w="47625" cap="flat" cmpd="sng">
            <a:solidFill>
              <a:srgbClr val="62DBD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5" name="Google Shape;175;p8">
            <a:extLst>
              <a:ext uri="{FF2B5EF4-FFF2-40B4-BE49-F238E27FC236}">
                <a16:creationId xmlns:a16="http://schemas.microsoft.com/office/drawing/2014/main" id="{DD212862-4454-5046-9F8F-2629A5027017}"/>
              </a:ext>
            </a:extLst>
          </p:cNvPr>
          <p:cNvCxnSpPr/>
          <p:nvPr/>
        </p:nvCxnSpPr>
        <p:spPr>
          <a:xfrm>
            <a:off x="8193854" y="419100"/>
            <a:ext cx="10094146" cy="0"/>
          </a:xfrm>
          <a:prstGeom prst="straightConnector1">
            <a:avLst/>
          </a:prstGeom>
          <a:noFill/>
          <a:ln w="47625" cap="flat" cmpd="sng">
            <a:solidFill>
              <a:srgbClr val="62DBD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" name="Google Shape;158;p6">
            <a:extLst>
              <a:ext uri="{FF2B5EF4-FFF2-40B4-BE49-F238E27FC236}">
                <a16:creationId xmlns:a16="http://schemas.microsoft.com/office/drawing/2014/main" id="{6F6B72CA-6239-6A78-99AF-5BFBFF639510}"/>
              </a:ext>
            </a:extLst>
          </p:cNvPr>
          <p:cNvSpPr txBox="1"/>
          <p:nvPr/>
        </p:nvSpPr>
        <p:spPr>
          <a:xfrm>
            <a:off x="1028700" y="3258169"/>
            <a:ext cx="17145001" cy="2830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42900" marR="0" lvl="0" indent="-342900" algn="l" rtl="0">
              <a:lnSpc>
                <a:spcPct val="12000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99"/>
              <a:buFont typeface="Arial" panose="020B0604020202020204" pitchFamily="34" charset="0"/>
              <a:buChar char="•"/>
            </a:pPr>
            <a:r>
              <a:rPr lang="en-US" sz="2499" dirty="0">
                <a:solidFill>
                  <a:srgbClr val="1D1127"/>
                </a:solidFill>
                <a:latin typeface="Raleway"/>
                <a:ea typeface="Raleway"/>
                <a:cs typeface="Raleway"/>
                <a:sym typeface="Raleway"/>
              </a:rPr>
              <a:t>Input dataset is fed into Node2Vec to generate node embeddings for the dataset.</a:t>
            </a:r>
          </a:p>
          <a:p>
            <a:pPr marL="342900" marR="0" lvl="0" indent="-342900" algn="l" rtl="0">
              <a:lnSpc>
                <a:spcPct val="12000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99"/>
              <a:buFont typeface="Arial" panose="020B0604020202020204" pitchFamily="34" charset="0"/>
              <a:buChar char="•"/>
            </a:pPr>
            <a:r>
              <a:rPr lang="en-US" sz="2499" dirty="0">
                <a:solidFill>
                  <a:srgbClr val="1D1127"/>
                </a:solidFill>
                <a:latin typeface="Raleway"/>
                <a:ea typeface="Raleway"/>
                <a:cs typeface="Raleway"/>
                <a:sym typeface="Raleway"/>
              </a:rPr>
              <a:t>The generated node embeddings are then passed into Isolation Forest to find Initial anomalies.</a:t>
            </a:r>
          </a:p>
          <a:p>
            <a:pPr marL="342900" marR="0" lvl="0" indent="-342900" algn="l" rtl="0">
              <a:lnSpc>
                <a:spcPct val="12000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99"/>
              <a:buFont typeface="Arial" panose="020B0604020202020204" pitchFamily="34" charset="0"/>
              <a:buChar char="•"/>
            </a:pPr>
            <a:r>
              <a:rPr lang="en-US" sz="2499" dirty="0">
                <a:solidFill>
                  <a:srgbClr val="1D1127"/>
                </a:solidFill>
                <a:latin typeface="Raleway"/>
                <a:ea typeface="Raleway"/>
                <a:cs typeface="Raleway"/>
                <a:sym typeface="Raleway"/>
              </a:rPr>
              <a:t>The result is 2 types of nodes that are then fed into a Graph Fairing Convolutional Network</a:t>
            </a:r>
          </a:p>
          <a:p>
            <a:pPr marL="342900" marR="0" lvl="0" indent="-342900" algn="l" rtl="0">
              <a:lnSpc>
                <a:spcPct val="12000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99"/>
              <a:buFont typeface="Arial" panose="020B0604020202020204" pitchFamily="34" charset="0"/>
              <a:buChar char="•"/>
            </a:pPr>
            <a:r>
              <a:rPr lang="en-US" sz="2499" dirty="0">
                <a:solidFill>
                  <a:srgbClr val="1D1127"/>
                </a:solidFill>
                <a:latin typeface="Raleway"/>
                <a:ea typeface="Raleway"/>
                <a:cs typeface="Raleway"/>
                <a:sym typeface="Raleway"/>
              </a:rPr>
              <a:t>The nodes classified as anomalies are then removed from the dataset.</a:t>
            </a:r>
          </a:p>
          <a:p>
            <a:pPr marL="342900" marR="0" lvl="0" indent="-342900" algn="l" rtl="0">
              <a:lnSpc>
                <a:spcPct val="12000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99"/>
              <a:buFont typeface="Arial" panose="020B0604020202020204" pitchFamily="34" charset="0"/>
              <a:buChar char="•"/>
            </a:pPr>
            <a:r>
              <a:rPr lang="en-US" sz="2499" dirty="0">
                <a:solidFill>
                  <a:srgbClr val="1D1127"/>
                </a:solidFill>
                <a:latin typeface="Raleway"/>
                <a:ea typeface="Raleway"/>
                <a:cs typeface="Raleway"/>
                <a:sym typeface="Raleway"/>
              </a:rPr>
              <a:t>We repeat the Isolation Forest &amp; GFCN step K times.</a:t>
            </a:r>
            <a:endParaRPr sz="2499" dirty="0">
              <a:solidFill>
                <a:srgbClr val="1D1127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342900" marR="0" lvl="0" indent="-21590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u="none" strike="noStrike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4862621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</TotalTime>
  <Words>1041</Words>
  <Application>Microsoft Office PowerPoint</Application>
  <PresentationFormat>Custom</PresentationFormat>
  <Paragraphs>127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Raleway Black</vt:lpstr>
      <vt:lpstr>Calibri</vt:lpstr>
      <vt:lpstr>Arial</vt:lpstr>
      <vt:lpstr>Quattrocento Sans</vt:lpstr>
      <vt:lpstr>Open Sans</vt:lpstr>
      <vt:lpstr>Raleway</vt:lpstr>
      <vt:lpstr>Roboto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בוריס שוסטין</cp:lastModifiedBy>
  <cp:revision>12</cp:revision>
  <dcterms:created xsi:type="dcterms:W3CDTF">2006-08-16T00:00:00Z</dcterms:created>
  <dcterms:modified xsi:type="dcterms:W3CDTF">2025-02-01T14:30:45Z</dcterms:modified>
</cp:coreProperties>
</file>